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3"/>
  </p:notesMasterIdLst>
  <p:sldIdLst>
    <p:sldId id="342" r:id="rId5"/>
    <p:sldId id="341" r:id="rId6"/>
    <p:sldId id="263" r:id="rId7"/>
    <p:sldId id="344" r:id="rId8"/>
    <p:sldId id="292" r:id="rId9"/>
    <p:sldId id="283" r:id="rId10"/>
    <p:sldId id="284" r:id="rId11"/>
    <p:sldId id="340" r:id="rId12"/>
    <p:sldId id="291" r:id="rId13"/>
    <p:sldId id="266" r:id="rId14"/>
    <p:sldId id="298" r:id="rId15"/>
    <p:sldId id="329" r:id="rId16"/>
    <p:sldId id="270" r:id="rId17"/>
    <p:sldId id="318" r:id="rId18"/>
    <p:sldId id="290" r:id="rId19"/>
    <p:sldId id="345" r:id="rId20"/>
    <p:sldId id="320" r:id="rId21"/>
    <p:sldId id="325" r:id="rId22"/>
    <p:sldId id="300" r:id="rId23"/>
    <p:sldId id="299" r:id="rId24"/>
    <p:sldId id="301" r:id="rId25"/>
    <p:sldId id="302" r:id="rId26"/>
    <p:sldId id="303" r:id="rId27"/>
    <p:sldId id="305" r:id="rId28"/>
    <p:sldId id="330" r:id="rId29"/>
    <p:sldId id="273" r:id="rId30"/>
    <p:sldId id="306" r:id="rId31"/>
    <p:sldId id="307" r:id="rId32"/>
    <p:sldId id="312" r:id="rId33"/>
    <p:sldId id="308" r:id="rId34"/>
    <p:sldId id="327" r:id="rId35"/>
    <p:sldId id="276" r:id="rId36"/>
    <p:sldId id="332" r:id="rId37"/>
    <p:sldId id="333" r:id="rId38"/>
    <p:sldId id="334" r:id="rId39"/>
    <p:sldId id="335" r:id="rId40"/>
    <p:sldId id="336" r:id="rId41"/>
    <p:sldId id="33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816"/>
    <a:srgbClr val="EFF0C5"/>
    <a:srgbClr val="FFFF00"/>
    <a:srgbClr val="FFFF99"/>
    <a:srgbClr val="FF6699"/>
    <a:srgbClr val="FFCC00"/>
    <a:srgbClr val="FF00FF"/>
    <a:srgbClr val="99CC66"/>
    <a:srgbClr val="FFFF66"/>
    <a:srgbClr val="C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4765" autoAdjust="0"/>
    <p:restoredTop sz="93073" autoAdjust="0"/>
  </p:normalViewPr>
  <p:slideViewPr>
    <p:cSldViewPr snapToGrid="0">
      <p:cViewPr>
        <p:scale>
          <a:sx n="100" d="100"/>
          <a:sy n="100" d="100"/>
        </p:scale>
        <p:origin x="-33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02685C-DD07-CE4B-A0DF-5A434781DD0B}" type="doc">
      <dgm:prSet loTypeId="urn:microsoft.com/office/officeart/2005/8/layout/matrix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ECBC2C-533D-5C4D-A047-C9AECF405DD1}">
      <dgm:prSet phldrT="[Text]"/>
      <dgm:spPr>
        <a:solidFill>
          <a:srgbClr val="E1AB2A"/>
        </a:solidFill>
      </dgm:spPr>
      <dgm:t>
        <a:bodyPr/>
        <a:lstStyle/>
        <a:p>
          <a:r>
            <a:rPr lang="en-US" dirty="0" smtClean="0"/>
            <a:t>Eastern </a:t>
          </a:r>
          <a:br>
            <a:rPr lang="en-US" dirty="0" smtClean="0"/>
          </a:br>
          <a:r>
            <a:rPr lang="en-US" dirty="0" smtClean="0"/>
            <a:t>Corridor Program</a:t>
          </a:r>
          <a:endParaRPr lang="en-US" dirty="0"/>
        </a:p>
      </dgm:t>
    </dgm:pt>
    <dgm:pt modelId="{AB5FD02C-03BF-C94D-8858-F3541E57D078}" type="parTrans" cxnId="{0BB4DBB7-B972-9B4B-BDDD-ACFB2AC7364E}">
      <dgm:prSet/>
      <dgm:spPr/>
      <dgm:t>
        <a:bodyPr/>
        <a:lstStyle/>
        <a:p>
          <a:endParaRPr lang="en-US"/>
        </a:p>
      </dgm:t>
    </dgm:pt>
    <dgm:pt modelId="{3652632A-E5A9-9746-8673-EE7C2BD467AF}" type="sibTrans" cxnId="{0BB4DBB7-B972-9B4B-BDDD-ACFB2AC7364E}">
      <dgm:prSet/>
      <dgm:spPr/>
      <dgm:t>
        <a:bodyPr/>
        <a:lstStyle/>
        <a:p>
          <a:endParaRPr lang="en-US"/>
        </a:p>
      </dgm:t>
    </dgm:pt>
    <dgm:pt modelId="{B34C710E-7311-1745-BE23-CDE50FFB21AE}">
      <dgm:prSet phldrT="[Text]"/>
      <dgm:spPr>
        <a:solidFill>
          <a:srgbClr val="9F0927"/>
        </a:solidFill>
      </dgm:spPr>
      <dgm:t>
        <a:bodyPr/>
        <a:lstStyle/>
        <a:p>
          <a:r>
            <a:rPr lang="en-US" dirty="0" smtClean="0"/>
            <a:t>Red Bank Corridor </a:t>
          </a:r>
          <a:br>
            <a:rPr lang="en-US" dirty="0" smtClean="0"/>
          </a:br>
          <a:r>
            <a:rPr lang="en-US" dirty="0" smtClean="0"/>
            <a:t>Project</a:t>
          </a:r>
        </a:p>
      </dgm:t>
    </dgm:pt>
    <dgm:pt modelId="{F77606D6-01C7-AC47-B0CC-0D4ADC78377F}" type="parTrans" cxnId="{FE8AAC58-3EE1-EC41-B73B-AAC248F85C34}">
      <dgm:prSet/>
      <dgm:spPr/>
      <dgm:t>
        <a:bodyPr/>
        <a:lstStyle/>
        <a:p>
          <a:endParaRPr lang="en-US"/>
        </a:p>
      </dgm:t>
    </dgm:pt>
    <dgm:pt modelId="{885797F0-12C4-7B42-BC93-F46C0C949640}" type="sibTrans" cxnId="{FE8AAC58-3EE1-EC41-B73B-AAC248F85C34}">
      <dgm:prSet/>
      <dgm:spPr/>
      <dgm:t>
        <a:bodyPr/>
        <a:lstStyle/>
        <a:p>
          <a:endParaRPr lang="en-US"/>
        </a:p>
      </dgm:t>
    </dgm:pt>
    <dgm:pt modelId="{5D93B190-E61B-2C4E-A232-48CF080D5029}">
      <dgm:prSet phldrT="[Text]"/>
      <dgm:spPr>
        <a:solidFill>
          <a:srgbClr val="E16D2E"/>
        </a:solidFill>
      </dgm:spPr>
      <dgm:t>
        <a:bodyPr/>
        <a:lstStyle/>
        <a:p>
          <a:r>
            <a:rPr lang="en-US" dirty="0" smtClean="0"/>
            <a:t>Oasis Rail Transit </a:t>
          </a:r>
          <a:br>
            <a:rPr lang="en-US" dirty="0" smtClean="0"/>
          </a:br>
          <a:r>
            <a:rPr lang="en-US" dirty="0" smtClean="0"/>
            <a:t>Project</a:t>
          </a:r>
          <a:endParaRPr lang="en-US" dirty="0"/>
        </a:p>
      </dgm:t>
    </dgm:pt>
    <dgm:pt modelId="{A379F7D8-1568-D04D-BE5A-7ED5B05F9058}" type="parTrans" cxnId="{472CC90C-8161-064F-A966-7FF37078698A}">
      <dgm:prSet/>
      <dgm:spPr/>
      <dgm:t>
        <a:bodyPr/>
        <a:lstStyle/>
        <a:p>
          <a:endParaRPr lang="en-US"/>
        </a:p>
      </dgm:t>
    </dgm:pt>
    <dgm:pt modelId="{F8E26ED4-43C1-F84B-84F4-2ED0CDF9C562}" type="sibTrans" cxnId="{472CC90C-8161-064F-A966-7FF37078698A}">
      <dgm:prSet/>
      <dgm:spPr/>
      <dgm:t>
        <a:bodyPr/>
        <a:lstStyle/>
        <a:p>
          <a:endParaRPr lang="en-US"/>
        </a:p>
      </dgm:t>
    </dgm:pt>
    <dgm:pt modelId="{D96F5E0A-158C-3A40-84CD-9F792141A329}">
      <dgm:prSet phldrT="[Text]"/>
      <dgm:spPr>
        <a:solidFill>
          <a:srgbClr val="377C29"/>
        </a:solidFill>
      </dgm:spPr>
      <dgm:t>
        <a:bodyPr/>
        <a:lstStyle/>
        <a:p>
          <a:r>
            <a:rPr lang="en-US" dirty="0" smtClean="0"/>
            <a:t>SR 32 Relocation </a:t>
          </a:r>
          <a:br>
            <a:rPr lang="en-US" dirty="0" smtClean="0"/>
          </a:br>
          <a:r>
            <a:rPr lang="en-US" dirty="0" smtClean="0"/>
            <a:t>Project</a:t>
          </a:r>
          <a:endParaRPr lang="en-US" dirty="0"/>
        </a:p>
      </dgm:t>
    </dgm:pt>
    <dgm:pt modelId="{B8389131-FA8C-2C49-8E2B-F288DA150C25}" type="parTrans" cxnId="{35CE5CD1-F103-1B40-B4C2-31AD882150F7}">
      <dgm:prSet/>
      <dgm:spPr/>
      <dgm:t>
        <a:bodyPr/>
        <a:lstStyle/>
        <a:p>
          <a:endParaRPr lang="en-US"/>
        </a:p>
      </dgm:t>
    </dgm:pt>
    <dgm:pt modelId="{14090418-E6BA-C74C-9A17-BAA99575DB34}" type="sibTrans" cxnId="{35CE5CD1-F103-1B40-B4C2-31AD882150F7}">
      <dgm:prSet/>
      <dgm:spPr/>
      <dgm:t>
        <a:bodyPr/>
        <a:lstStyle/>
        <a:p>
          <a:endParaRPr lang="en-US"/>
        </a:p>
      </dgm:t>
    </dgm:pt>
    <dgm:pt modelId="{B9EA2BE7-7504-1E48-B1DC-988989E7D306}">
      <dgm:prSet phldrT="[Text]"/>
      <dgm:spPr>
        <a:solidFill>
          <a:srgbClr val="007084"/>
        </a:solidFill>
      </dgm:spPr>
      <dgm:t>
        <a:bodyPr/>
        <a:lstStyle/>
        <a:p>
          <a:r>
            <a:rPr lang="en-US" dirty="0" smtClean="0"/>
            <a:t>SR 32 Improvements,</a:t>
          </a:r>
          <a:br>
            <a:rPr lang="en-US" dirty="0" smtClean="0"/>
          </a:br>
          <a:r>
            <a:rPr lang="en-US" dirty="0" smtClean="0"/>
            <a:t>Eastgate Area</a:t>
          </a:r>
          <a:endParaRPr lang="en-US" dirty="0"/>
        </a:p>
      </dgm:t>
    </dgm:pt>
    <dgm:pt modelId="{AEA8CCAD-A2C4-AE47-8B5D-6DBBA7C25339}" type="parTrans" cxnId="{0B1E8C0E-13B6-0548-B6E0-3B21AB2F37D4}">
      <dgm:prSet/>
      <dgm:spPr/>
      <dgm:t>
        <a:bodyPr/>
        <a:lstStyle/>
        <a:p>
          <a:endParaRPr lang="en-US"/>
        </a:p>
      </dgm:t>
    </dgm:pt>
    <dgm:pt modelId="{BAC0EEE9-60DD-3C43-871A-2E7969FC0FBA}" type="sibTrans" cxnId="{0B1E8C0E-13B6-0548-B6E0-3B21AB2F37D4}">
      <dgm:prSet/>
      <dgm:spPr/>
      <dgm:t>
        <a:bodyPr/>
        <a:lstStyle/>
        <a:p>
          <a:endParaRPr lang="en-US"/>
        </a:p>
      </dgm:t>
    </dgm:pt>
    <dgm:pt modelId="{432AFA08-7CCB-5E4D-8E0C-DF95F4618629}" type="pres">
      <dgm:prSet presAssocID="{8602685C-DD07-CE4B-A0DF-5A434781DD0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044811-53CE-514D-AF6B-9E00DCA3CC7D}" type="pres">
      <dgm:prSet presAssocID="{8602685C-DD07-CE4B-A0DF-5A434781DD0B}" presName="matrix" presStyleCnt="0"/>
      <dgm:spPr/>
    </dgm:pt>
    <dgm:pt modelId="{342B0F01-A8FD-6D4D-80A9-E3FEF6A414EE}" type="pres">
      <dgm:prSet presAssocID="{8602685C-DD07-CE4B-A0DF-5A434781DD0B}" presName="tile1" presStyleLbl="node1" presStyleIdx="0" presStyleCnt="4"/>
      <dgm:spPr/>
      <dgm:t>
        <a:bodyPr/>
        <a:lstStyle/>
        <a:p>
          <a:endParaRPr lang="en-US"/>
        </a:p>
      </dgm:t>
    </dgm:pt>
    <dgm:pt modelId="{9A2E43F1-7115-8746-A18C-B46EF7A62D7F}" type="pres">
      <dgm:prSet presAssocID="{8602685C-DD07-CE4B-A0DF-5A434781DD0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24C9C-6803-E044-A019-F67CEDF4CD50}" type="pres">
      <dgm:prSet presAssocID="{8602685C-DD07-CE4B-A0DF-5A434781DD0B}" presName="tile2" presStyleLbl="node1" presStyleIdx="1" presStyleCnt="4"/>
      <dgm:spPr/>
      <dgm:t>
        <a:bodyPr/>
        <a:lstStyle/>
        <a:p>
          <a:endParaRPr lang="en-US"/>
        </a:p>
      </dgm:t>
    </dgm:pt>
    <dgm:pt modelId="{4002C39B-F71E-C644-9A1B-7B5D0917698C}" type="pres">
      <dgm:prSet presAssocID="{8602685C-DD07-CE4B-A0DF-5A434781DD0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8EA98A-9F5B-4F41-845A-F0DFBE5053B4}" type="pres">
      <dgm:prSet presAssocID="{8602685C-DD07-CE4B-A0DF-5A434781DD0B}" presName="tile3" presStyleLbl="node1" presStyleIdx="2" presStyleCnt="4"/>
      <dgm:spPr/>
      <dgm:t>
        <a:bodyPr/>
        <a:lstStyle/>
        <a:p>
          <a:endParaRPr lang="en-US"/>
        </a:p>
      </dgm:t>
    </dgm:pt>
    <dgm:pt modelId="{476ADD62-5C55-6549-B560-408D5C0D7E8D}" type="pres">
      <dgm:prSet presAssocID="{8602685C-DD07-CE4B-A0DF-5A434781DD0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37AA5-AFE8-934F-8EE5-6110D7BF3644}" type="pres">
      <dgm:prSet presAssocID="{8602685C-DD07-CE4B-A0DF-5A434781DD0B}" presName="tile4" presStyleLbl="node1" presStyleIdx="3" presStyleCnt="4" custLinFactNeighborX="728"/>
      <dgm:spPr/>
      <dgm:t>
        <a:bodyPr/>
        <a:lstStyle/>
        <a:p>
          <a:endParaRPr lang="en-US"/>
        </a:p>
      </dgm:t>
    </dgm:pt>
    <dgm:pt modelId="{20F707CB-2694-784B-B30E-AEB01F86CE13}" type="pres">
      <dgm:prSet presAssocID="{8602685C-DD07-CE4B-A0DF-5A434781DD0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C97B7-91B0-4A42-8F9E-1DB3158F4199}" type="pres">
      <dgm:prSet presAssocID="{8602685C-DD07-CE4B-A0DF-5A434781DD0B}" presName="centerTile" presStyleLbl="fgShp" presStyleIdx="0" presStyleCnt="1" custScaleX="133664" custScaleY="12168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B35150D0-DCCA-8A41-9FA0-B2C2CDAF38FE}" type="presOf" srcId="{B34C710E-7311-1745-BE23-CDE50FFB21AE}" destId="{9A2E43F1-7115-8746-A18C-B46EF7A62D7F}" srcOrd="1" destOrd="0" presId="urn:microsoft.com/office/officeart/2005/8/layout/matrix1"/>
    <dgm:cxn modelId="{A6903946-5660-6F48-BA8A-AEEC0A4CE482}" type="presOf" srcId="{B9EA2BE7-7504-1E48-B1DC-988989E7D306}" destId="{20F707CB-2694-784B-B30E-AEB01F86CE13}" srcOrd="1" destOrd="0" presId="urn:microsoft.com/office/officeart/2005/8/layout/matrix1"/>
    <dgm:cxn modelId="{0B1E8C0E-13B6-0548-B6E0-3B21AB2F37D4}" srcId="{58ECBC2C-533D-5C4D-A047-C9AECF405DD1}" destId="{B9EA2BE7-7504-1E48-B1DC-988989E7D306}" srcOrd="3" destOrd="0" parTransId="{AEA8CCAD-A2C4-AE47-8B5D-6DBBA7C25339}" sibTransId="{BAC0EEE9-60DD-3C43-871A-2E7969FC0FBA}"/>
    <dgm:cxn modelId="{B02C5992-3A58-C848-9B48-F7FEB3D1158F}" type="presOf" srcId="{D96F5E0A-158C-3A40-84CD-9F792141A329}" destId="{DB8EA98A-9F5B-4F41-845A-F0DFBE5053B4}" srcOrd="0" destOrd="0" presId="urn:microsoft.com/office/officeart/2005/8/layout/matrix1"/>
    <dgm:cxn modelId="{550F7BF7-198D-924B-83D9-27FB2BFA8B0C}" type="presOf" srcId="{D96F5E0A-158C-3A40-84CD-9F792141A329}" destId="{476ADD62-5C55-6549-B560-408D5C0D7E8D}" srcOrd="1" destOrd="0" presId="urn:microsoft.com/office/officeart/2005/8/layout/matrix1"/>
    <dgm:cxn modelId="{FE8AAC58-3EE1-EC41-B73B-AAC248F85C34}" srcId="{58ECBC2C-533D-5C4D-A047-C9AECF405DD1}" destId="{B34C710E-7311-1745-BE23-CDE50FFB21AE}" srcOrd="0" destOrd="0" parTransId="{F77606D6-01C7-AC47-B0CC-0D4ADC78377F}" sibTransId="{885797F0-12C4-7B42-BC93-F46C0C949640}"/>
    <dgm:cxn modelId="{9264AA3E-A95E-1948-84B3-384FF8BA301F}" type="presOf" srcId="{B34C710E-7311-1745-BE23-CDE50FFB21AE}" destId="{342B0F01-A8FD-6D4D-80A9-E3FEF6A414EE}" srcOrd="0" destOrd="0" presId="urn:microsoft.com/office/officeart/2005/8/layout/matrix1"/>
    <dgm:cxn modelId="{0BB4DBB7-B972-9B4B-BDDD-ACFB2AC7364E}" srcId="{8602685C-DD07-CE4B-A0DF-5A434781DD0B}" destId="{58ECBC2C-533D-5C4D-A047-C9AECF405DD1}" srcOrd="0" destOrd="0" parTransId="{AB5FD02C-03BF-C94D-8858-F3541E57D078}" sibTransId="{3652632A-E5A9-9746-8673-EE7C2BD467AF}"/>
    <dgm:cxn modelId="{E9AF475D-23B2-9A43-9EAF-020C62881A24}" type="presOf" srcId="{5D93B190-E61B-2C4E-A232-48CF080D5029}" destId="{4002C39B-F71E-C644-9A1B-7B5D0917698C}" srcOrd="1" destOrd="0" presId="urn:microsoft.com/office/officeart/2005/8/layout/matrix1"/>
    <dgm:cxn modelId="{472CC90C-8161-064F-A966-7FF37078698A}" srcId="{58ECBC2C-533D-5C4D-A047-C9AECF405DD1}" destId="{5D93B190-E61B-2C4E-A232-48CF080D5029}" srcOrd="1" destOrd="0" parTransId="{A379F7D8-1568-D04D-BE5A-7ED5B05F9058}" sibTransId="{F8E26ED4-43C1-F84B-84F4-2ED0CDF9C562}"/>
    <dgm:cxn modelId="{35CE5CD1-F103-1B40-B4C2-31AD882150F7}" srcId="{58ECBC2C-533D-5C4D-A047-C9AECF405DD1}" destId="{D96F5E0A-158C-3A40-84CD-9F792141A329}" srcOrd="2" destOrd="0" parTransId="{B8389131-FA8C-2C49-8E2B-F288DA150C25}" sibTransId="{14090418-E6BA-C74C-9A17-BAA99575DB34}"/>
    <dgm:cxn modelId="{9F57ADBF-72BB-A145-9B9C-032B849A5AC7}" type="presOf" srcId="{5D93B190-E61B-2C4E-A232-48CF080D5029}" destId="{CC124C9C-6803-E044-A019-F67CEDF4CD50}" srcOrd="0" destOrd="0" presId="urn:microsoft.com/office/officeart/2005/8/layout/matrix1"/>
    <dgm:cxn modelId="{D374BCDC-698A-664E-B28A-2D7A18E58EE6}" type="presOf" srcId="{B9EA2BE7-7504-1E48-B1DC-988989E7D306}" destId="{1D437AA5-AFE8-934F-8EE5-6110D7BF3644}" srcOrd="0" destOrd="0" presId="urn:microsoft.com/office/officeart/2005/8/layout/matrix1"/>
    <dgm:cxn modelId="{5A709101-97FB-5549-9E3B-F55C76FCFE53}" type="presOf" srcId="{58ECBC2C-533D-5C4D-A047-C9AECF405DD1}" destId="{F87C97B7-91B0-4A42-8F9E-1DB3158F4199}" srcOrd="0" destOrd="0" presId="urn:microsoft.com/office/officeart/2005/8/layout/matrix1"/>
    <dgm:cxn modelId="{0E4DC748-AB0B-0C47-BEFC-015FA06993DE}" type="presOf" srcId="{8602685C-DD07-CE4B-A0DF-5A434781DD0B}" destId="{432AFA08-7CCB-5E4D-8E0C-DF95F4618629}" srcOrd="0" destOrd="0" presId="urn:microsoft.com/office/officeart/2005/8/layout/matrix1"/>
    <dgm:cxn modelId="{4232BC04-C8A2-FF44-9E3E-B80088666A2C}" type="presParOf" srcId="{432AFA08-7CCB-5E4D-8E0C-DF95F4618629}" destId="{8F044811-53CE-514D-AF6B-9E00DCA3CC7D}" srcOrd="0" destOrd="0" presId="urn:microsoft.com/office/officeart/2005/8/layout/matrix1"/>
    <dgm:cxn modelId="{0C5622B7-CE52-7641-9666-6AEE29E1334D}" type="presParOf" srcId="{8F044811-53CE-514D-AF6B-9E00DCA3CC7D}" destId="{342B0F01-A8FD-6D4D-80A9-E3FEF6A414EE}" srcOrd="0" destOrd="0" presId="urn:microsoft.com/office/officeart/2005/8/layout/matrix1"/>
    <dgm:cxn modelId="{6CE52EDD-1ACD-C744-B5E7-0803EDEFBCB2}" type="presParOf" srcId="{8F044811-53CE-514D-AF6B-9E00DCA3CC7D}" destId="{9A2E43F1-7115-8746-A18C-B46EF7A62D7F}" srcOrd="1" destOrd="0" presId="urn:microsoft.com/office/officeart/2005/8/layout/matrix1"/>
    <dgm:cxn modelId="{B74FC134-44D3-C344-AA5A-682A2B26060D}" type="presParOf" srcId="{8F044811-53CE-514D-AF6B-9E00DCA3CC7D}" destId="{CC124C9C-6803-E044-A019-F67CEDF4CD50}" srcOrd="2" destOrd="0" presId="urn:microsoft.com/office/officeart/2005/8/layout/matrix1"/>
    <dgm:cxn modelId="{86AC0FFF-6C47-C044-893F-1A98176E15A0}" type="presParOf" srcId="{8F044811-53CE-514D-AF6B-9E00DCA3CC7D}" destId="{4002C39B-F71E-C644-9A1B-7B5D0917698C}" srcOrd="3" destOrd="0" presId="urn:microsoft.com/office/officeart/2005/8/layout/matrix1"/>
    <dgm:cxn modelId="{DD2AC0CA-BA90-764A-B68E-D1B227530BAE}" type="presParOf" srcId="{8F044811-53CE-514D-AF6B-9E00DCA3CC7D}" destId="{DB8EA98A-9F5B-4F41-845A-F0DFBE5053B4}" srcOrd="4" destOrd="0" presId="urn:microsoft.com/office/officeart/2005/8/layout/matrix1"/>
    <dgm:cxn modelId="{52AF495B-692E-CC4B-89F4-94CFFE16CC0E}" type="presParOf" srcId="{8F044811-53CE-514D-AF6B-9E00DCA3CC7D}" destId="{476ADD62-5C55-6549-B560-408D5C0D7E8D}" srcOrd="5" destOrd="0" presId="urn:microsoft.com/office/officeart/2005/8/layout/matrix1"/>
    <dgm:cxn modelId="{A07EF695-4768-4447-BE35-C4F0F8B1604B}" type="presParOf" srcId="{8F044811-53CE-514D-AF6B-9E00DCA3CC7D}" destId="{1D437AA5-AFE8-934F-8EE5-6110D7BF3644}" srcOrd="6" destOrd="0" presId="urn:microsoft.com/office/officeart/2005/8/layout/matrix1"/>
    <dgm:cxn modelId="{CA7D21E1-019C-774A-807B-23406A2C7581}" type="presParOf" srcId="{8F044811-53CE-514D-AF6B-9E00DCA3CC7D}" destId="{20F707CB-2694-784B-B30E-AEB01F86CE13}" srcOrd="7" destOrd="0" presId="urn:microsoft.com/office/officeart/2005/8/layout/matrix1"/>
    <dgm:cxn modelId="{28CB5192-8904-584E-A8DB-81C9EDE5ED42}" type="presParOf" srcId="{432AFA08-7CCB-5E4D-8E0C-DF95F4618629}" destId="{F87C97B7-91B0-4A42-8F9E-1DB3158F419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A05756-D2B9-FC46-B6A3-DB33AE9C3098}" type="doc">
      <dgm:prSet loTypeId="urn:microsoft.com/office/officeart/2005/8/layout/chevron1" loCatId="" qsTypeId="urn:microsoft.com/office/officeart/2005/8/quickstyle/3D2" qsCatId="3D" csTypeId="urn:microsoft.com/office/officeart/2005/8/colors/colorful2" csCatId="colorful" phldr="1"/>
      <dgm:spPr/>
    </dgm:pt>
    <dgm:pt modelId="{C05E7DFF-6EEA-C543-88D0-51CC011A3AE6}">
      <dgm:prSet phldrT="[Text]" custT="1"/>
      <dgm:spPr/>
      <dgm:t>
        <a:bodyPr/>
        <a:lstStyle/>
        <a:p>
          <a:r>
            <a:rPr lang="en-US" sz="1400" b="0" dirty="0" smtClean="0">
              <a:solidFill>
                <a:srgbClr val="404040"/>
              </a:solidFill>
            </a:rPr>
            <a:t>Planning</a:t>
          </a:r>
          <a:endParaRPr lang="en-US" sz="1400" b="0" dirty="0">
            <a:solidFill>
              <a:srgbClr val="404040"/>
            </a:solidFill>
          </a:endParaRPr>
        </a:p>
      </dgm:t>
    </dgm:pt>
    <dgm:pt modelId="{F8EF7E5A-A0CB-5546-82A0-C605838E8C6E}" type="parTrans" cxnId="{03862418-1AD2-AD45-AF92-E4FA447888E1}">
      <dgm:prSet/>
      <dgm:spPr/>
      <dgm:t>
        <a:bodyPr/>
        <a:lstStyle/>
        <a:p>
          <a:endParaRPr lang="en-US"/>
        </a:p>
      </dgm:t>
    </dgm:pt>
    <dgm:pt modelId="{15DF60F0-F21E-8846-BB89-7E5FA27115D9}" type="sibTrans" cxnId="{03862418-1AD2-AD45-AF92-E4FA447888E1}">
      <dgm:prSet/>
      <dgm:spPr/>
      <dgm:t>
        <a:bodyPr/>
        <a:lstStyle/>
        <a:p>
          <a:endParaRPr lang="en-US"/>
        </a:p>
      </dgm:t>
    </dgm:pt>
    <dgm:pt modelId="{8F4721ED-A66F-8A46-8AD3-0E90FD4211C8}">
      <dgm:prSet phldrT="[Text]" custT="1"/>
      <dgm:spPr/>
      <dgm:t>
        <a:bodyPr/>
        <a:lstStyle/>
        <a:p>
          <a:r>
            <a:rPr lang="en-US" sz="1400" b="0" dirty="0" smtClean="0">
              <a:solidFill>
                <a:schemeClr val="tx1">
                  <a:lumMod val="75000"/>
                  <a:lumOff val="25000"/>
                </a:schemeClr>
              </a:solidFill>
            </a:rPr>
            <a:t>Tier 1 - Preliminary Engineering/ Environmental</a:t>
          </a:r>
          <a:endParaRPr lang="en-US" sz="1400" b="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37ADFCD-F93E-6A41-8E6F-6694C27213CD}" type="parTrans" cxnId="{B453C317-3239-AB41-8282-CFD746F5FF1C}">
      <dgm:prSet/>
      <dgm:spPr/>
      <dgm:t>
        <a:bodyPr/>
        <a:lstStyle/>
        <a:p>
          <a:endParaRPr lang="en-US"/>
        </a:p>
      </dgm:t>
    </dgm:pt>
    <dgm:pt modelId="{7EDF317C-32CE-844F-BDF6-35416151A846}" type="sibTrans" cxnId="{B453C317-3239-AB41-8282-CFD746F5FF1C}">
      <dgm:prSet/>
      <dgm:spPr/>
      <dgm:t>
        <a:bodyPr/>
        <a:lstStyle/>
        <a:p>
          <a:endParaRPr lang="en-US"/>
        </a:p>
      </dgm:t>
    </dgm:pt>
    <dgm:pt modelId="{4EEEF4A8-0C90-B94A-BEE4-8E9C2B9630C1}">
      <dgm:prSet phldrT="[Text]" custT="1"/>
      <dgm:spPr/>
      <dgm:t>
        <a:bodyPr/>
        <a:lstStyle/>
        <a:p>
          <a:r>
            <a:rPr lang="en-US" sz="1400" b="0" dirty="0" smtClean="0">
              <a:solidFill>
                <a:srgbClr val="404040"/>
              </a:solidFill>
            </a:rPr>
            <a:t>Detailed Plans/ROW </a:t>
          </a:r>
          <a:endParaRPr lang="en-US" sz="1400" b="0" dirty="0">
            <a:solidFill>
              <a:srgbClr val="404040"/>
            </a:solidFill>
          </a:endParaRPr>
        </a:p>
      </dgm:t>
    </dgm:pt>
    <dgm:pt modelId="{3A2436D4-6D58-CF40-B4A2-DAFC9DB267D1}" type="parTrans" cxnId="{CD7381B3-280B-D846-9B47-A73241DEF033}">
      <dgm:prSet/>
      <dgm:spPr/>
      <dgm:t>
        <a:bodyPr/>
        <a:lstStyle/>
        <a:p>
          <a:endParaRPr lang="en-US"/>
        </a:p>
      </dgm:t>
    </dgm:pt>
    <dgm:pt modelId="{FFF95C0D-E6FC-B541-A6CE-B2751806B9E9}" type="sibTrans" cxnId="{CD7381B3-280B-D846-9B47-A73241DEF033}">
      <dgm:prSet/>
      <dgm:spPr/>
      <dgm:t>
        <a:bodyPr/>
        <a:lstStyle/>
        <a:p>
          <a:endParaRPr lang="en-US"/>
        </a:p>
      </dgm:t>
    </dgm:pt>
    <dgm:pt modelId="{19E8CF25-F0AE-6B4D-9DE4-0514D0ED0B2F}">
      <dgm:prSet phldrT="[Text]" custT="1"/>
      <dgm:spPr/>
      <dgm:t>
        <a:bodyPr/>
        <a:lstStyle/>
        <a:p>
          <a:r>
            <a:rPr lang="en-US" sz="1400" b="0" dirty="0" smtClean="0">
              <a:solidFill>
                <a:srgbClr val="404040"/>
              </a:solidFill>
            </a:rPr>
            <a:t>Construction</a:t>
          </a:r>
          <a:endParaRPr lang="en-US" sz="1400" b="0" dirty="0">
            <a:solidFill>
              <a:srgbClr val="404040"/>
            </a:solidFill>
          </a:endParaRPr>
        </a:p>
      </dgm:t>
    </dgm:pt>
    <dgm:pt modelId="{85C1FD53-A898-304C-9D3A-3EA14571DDA7}" type="parTrans" cxnId="{A0168D91-97D3-AC4C-8158-5C0F134ACEE5}">
      <dgm:prSet/>
      <dgm:spPr/>
      <dgm:t>
        <a:bodyPr/>
        <a:lstStyle/>
        <a:p>
          <a:endParaRPr lang="en-US"/>
        </a:p>
      </dgm:t>
    </dgm:pt>
    <dgm:pt modelId="{AF142CB7-90EC-2842-9B40-34613F31335A}" type="sibTrans" cxnId="{A0168D91-97D3-AC4C-8158-5C0F134ACEE5}">
      <dgm:prSet/>
      <dgm:spPr/>
      <dgm:t>
        <a:bodyPr/>
        <a:lstStyle/>
        <a:p>
          <a:endParaRPr lang="en-US"/>
        </a:p>
      </dgm:t>
    </dgm:pt>
    <dgm:pt modelId="{8916D0E4-3652-E94A-ABE6-E90672B3C5FE}">
      <dgm:prSet phldrT="[Text]" custT="1"/>
      <dgm:spPr/>
      <dgm:t>
        <a:bodyPr/>
        <a:lstStyle/>
        <a:p>
          <a:pPr>
            <a:spcBef>
              <a:spcPts val="500"/>
            </a:spcBef>
          </a:pPr>
          <a:r>
            <a:rPr lang="en-US" sz="1400" b="1" dirty="0" smtClean="0"/>
            <a:t> </a:t>
          </a:r>
          <a:br>
            <a:rPr lang="en-US" sz="1400" b="1" dirty="0" smtClean="0"/>
          </a:br>
          <a:r>
            <a:rPr lang="en-US" sz="1600" b="1" dirty="0" smtClean="0">
              <a:solidFill>
                <a:srgbClr val="404040"/>
              </a:solidFill>
            </a:rPr>
            <a:t>Tier 2 - Preliminary Engineering/</a:t>
          </a:r>
          <a:br>
            <a:rPr lang="en-US" sz="1600" b="1" dirty="0" smtClean="0">
              <a:solidFill>
                <a:srgbClr val="404040"/>
              </a:solidFill>
            </a:rPr>
          </a:br>
          <a:r>
            <a:rPr lang="en-US" sz="1600" b="1" dirty="0" smtClean="0">
              <a:solidFill>
                <a:srgbClr val="404040"/>
              </a:solidFill>
            </a:rPr>
            <a:t>Environmental</a:t>
          </a:r>
          <a:r>
            <a:rPr lang="en-US" sz="1600" b="0" dirty="0" smtClean="0">
              <a:solidFill>
                <a:srgbClr val="404040"/>
              </a:solidFill>
            </a:rPr>
            <a:t/>
          </a:r>
          <a:br>
            <a:rPr lang="en-US" sz="1600" b="0" dirty="0" smtClean="0">
              <a:solidFill>
                <a:srgbClr val="404040"/>
              </a:solidFill>
            </a:rPr>
          </a:br>
          <a:endParaRPr lang="en-US" sz="1600" b="0" dirty="0">
            <a:solidFill>
              <a:srgbClr val="404040"/>
            </a:solidFill>
          </a:endParaRPr>
        </a:p>
      </dgm:t>
    </dgm:pt>
    <dgm:pt modelId="{19D4E70C-09E4-1140-8830-71BA6C140420}" type="sibTrans" cxnId="{17755084-FDDC-8647-BED3-6A1BC4FACDEB}">
      <dgm:prSet/>
      <dgm:spPr/>
      <dgm:t>
        <a:bodyPr/>
        <a:lstStyle/>
        <a:p>
          <a:endParaRPr lang="en-US"/>
        </a:p>
      </dgm:t>
    </dgm:pt>
    <dgm:pt modelId="{3D21AB11-0E8F-D640-AC2B-2021E73F110A}" type="parTrans" cxnId="{17755084-FDDC-8647-BED3-6A1BC4FACDEB}">
      <dgm:prSet/>
      <dgm:spPr/>
      <dgm:t>
        <a:bodyPr/>
        <a:lstStyle/>
        <a:p>
          <a:endParaRPr lang="en-US"/>
        </a:p>
      </dgm:t>
    </dgm:pt>
    <dgm:pt modelId="{9CF00A83-229E-F741-9E44-92FB6D8CCC52}" type="pres">
      <dgm:prSet presAssocID="{95A05756-D2B9-FC46-B6A3-DB33AE9C3098}" presName="Name0" presStyleCnt="0">
        <dgm:presLayoutVars>
          <dgm:dir/>
          <dgm:animLvl val="lvl"/>
          <dgm:resizeHandles val="exact"/>
        </dgm:presLayoutVars>
      </dgm:prSet>
      <dgm:spPr/>
    </dgm:pt>
    <dgm:pt modelId="{FB3B34E5-02F5-C24B-B1A8-26EDF8259FFF}" type="pres">
      <dgm:prSet presAssocID="{C05E7DFF-6EEA-C543-88D0-51CC011A3AE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1BE31-36F5-E84F-9A4D-B314F5CB6622}" type="pres">
      <dgm:prSet presAssocID="{15DF60F0-F21E-8846-BB89-7E5FA27115D9}" presName="parTxOnlySpace" presStyleCnt="0"/>
      <dgm:spPr/>
    </dgm:pt>
    <dgm:pt modelId="{1232968A-57F9-DF4A-94FC-156906A5B5C3}" type="pres">
      <dgm:prSet presAssocID="{8F4721ED-A66F-8A46-8AD3-0E90FD4211C8}" presName="parTxOnly" presStyleLbl="node1" presStyleIdx="1" presStyleCnt="5" custScaleX="142429" custScaleY="96767" custLinFactNeighborX="107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631E5-C048-D64C-A851-4208ACB5B742}" type="pres">
      <dgm:prSet presAssocID="{7EDF317C-32CE-844F-BDF6-35416151A846}" presName="parTxOnlySpace" presStyleCnt="0"/>
      <dgm:spPr/>
    </dgm:pt>
    <dgm:pt modelId="{9C1B7EEB-9AA8-BD41-91F1-ADA9B8AE73C7}" type="pres">
      <dgm:prSet presAssocID="{8916D0E4-3652-E94A-ABE6-E90672B3C5FE}" presName="parTxOnly" presStyleLbl="node1" presStyleIdx="2" presStyleCnt="5" custScaleX="171150" custScaleY="140339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B57D2-8F8B-8542-9ECB-18BBC8302C04}" type="pres">
      <dgm:prSet presAssocID="{19D4E70C-09E4-1140-8830-71BA6C140420}" presName="parTxOnlySpace" presStyleCnt="0"/>
      <dgm:spPr/>
    </dgm:pt>
    <dgm:pt modelId="{175FF6D7-2B16-9144-A7A7-CB17A6C3A251}" type="pres">
      <dgm:prSet presAssocID="{4EEEF4A8-0C90-B94A-BEE4-8E9C2B9630C1}" presName="parTxOnly" presStyleLbl="node1" presStyleIdx="3" presStyleCnt="5" custScaleX="108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FFD27-F5F1-1245-ADF0-27B5FACDF0E5}" type="pres">
      <dgm:prSet presAssocID="{FFF95C0D-E6FC-B541-A6CE-B2751806B9E9}" presName="parTxOnlySpace" presStyleCnt="0"/>
      <dgm:spPr/>
    </dgm:pt>
    <dgm:pt modelId="{71109B60-8C49-F644-A3FF-945E7BB9C027}" type="pres">
      <dgm:prSet presAssocID="{19E8CF25-F0AE-6B4D-9DE4-0514D0ED0B2F}" presName="parTxOnly" presStyleLbl="node1" presStyleIdx="4" presStyleCnt="5" custScaleX="125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168D91-97D3-AC4C-8158-5C0F134ACEE5}" srcId="{95A05756-D2B9-FC46-B6A3-DB33AE9C3098}" destId="{19E8CF25-F0AE-6B4D-9DE4-0514D0ED0B2F}" srcOrd="4" destOrd="0" parTransId="{85C1FD53-A898-304C-9D3A-3EA14571DDA7}" sibTransId="{AF142CB7-90EC-2842-9B40-34613F31335A}"/>
    <dgm:cxn modelId="{B10649B0-C031-8F48-BDDD-347F7C5BE9B2}" type="presOf" srcId="{4EEEF4A8-0C90-B94A-BEE4-8E9C2B9630C1}" destId="{175FF6D7-2B16-9144-A7A7-CB17A6C3A251}" srcOrd="0" destOrd="0" presId="urn:microsoft.com/office/officeart/2005/8/layout/chevron1"/>
    <dgm:cxn modelId="{64FA4BDF-DFBE-914D-856F-3CC2155EF07C}" type="presOf" srcId="{19E8CF25-F0AE-6B4D-9DE4-0514D0ED0B2F}" destId="{71109B60-8C49-F644-A3FF-945E7BB9C027}" srcOrd="0" destOrd="0" presId="urn:microsoft.com/office/officeart/2005/8/layout/chevron1"/>
    <dgm:cxn modelId="{E29EEDFF-75F3-804A-9BBF-96D5DAE4FF83}" type="presOf" srcId="{8F4721ED-A66F-8A46-8AD3-0E90FD4211C8}" destId="{1232968A-57F9-DF4A-94FC-156906A5B5C3}" srcOrd="0" destOrd="0" presId="urn:microsoft.com/office/officeart/2005/8/layout/chevron1"/>
    <dgm:cxn modelId="{B453C317-3239-AB41-8282-CFD746F5FF1C}" srcId="{95A05756-D2B9-FC46-B6A3-DB33AE9C3098}" destId="{8F4721ED-A66F-8A46-8AD3-0E90FD4211C8}" srcOrd="1" destOrd="0" parTransId="{B37ADFCD-F93E-6A41-8E6F-6694C27213CD}" sibTransId="{7EDF317C-32CE-844F-BDF6-35416151A846}"/>
    <dgm:cxn modelId="{CD7381B3-280B-D846-9B47-A73241DEF033}" srcId="{95A05756-D2B9-FC46-B6A3-DB33AE9C3098}" destId="{4EEEF4A8-0C90-B94A-BEE4-8E9C2B9630C1}" srcOrd="3" destOrd="0" parTransId="{3A2436D4-6D58-CF40-B4A2-DAFC9DB267D1}" sibTransId="{FFF95C0D-E6FC-B541-A6CE-B2751806B9E9}"/>
    <dgm:cxn modelId="{83C23415-9885-8843-909A-3A233B170B86}" type="presOf" srcId="{8916D0E4-3652-E94A-ABE6-E90672B3C5FE}" destId="{9C1B7EEB-9AA8-BD41-91F1-ADA9B8AE73C7}" srcOrd="0" destOrd="0" presId="urn:microsoft.com/office/officeart/2005/8/layout/chevron1"/>
    <dgm:cxn modelId="{04B11787-DF2B-1641-AD78-44011144D468}" type="presOf" srcId="{95A05756-D2B9-FC46-B6A3-DB33AE9C3098}" destId="{9CF00A83-229E-F741-9E44-92FB6D8CCC52}" srcOrd="0" destOrd="0" presId="urn:microsoft.com/office/officeart/2005/8/layout/chevron1"/>
    <dgm:cxn modelId="{03862418-1AD2-AD45-AF92-E4FA447888E1}" srcId="{95A05756-D2B9-FC46-B6A3-DB33AE9C3098}" destId="{C05E7DFF-6EEA-C543-88D0-51CC011A3AE6}" srcOrd="0" destOrd="0" parTransId="{F8EF7E5A-A0CB-5546-82A0-C605838E8C6E}" sibTransId="{15DF60F0-F21E-8846-BB89-7E5FA27115D9}"/>
    <dgm:cxn modelId="{35C6DD9C-48CB-C64D-9368-374AEE11C18D}" type="presOf" srcId="{C05E7DFF-6EEA-C543-88D0-51CC011A3AE6}" destId="{FB3B34E5-02F5-C24B-B1A8-26EDF8259FFF}" srcOrd="0" destOrd="0" presId="urn:microsoft.com/office/officeart/2005/8/layout/chevron1"/>
    <dgm:cxn modelId="{17755084-FDDC-8647-BED3-6A1BC4FACDEB}" srcId="{95A05756-D2B9-FC46-B6A3-DB33AE9C3098}" destId="{8916D0E4-3652-E94A-ABE6-E90672B3C5FE}" srcOrd="2" destOrd="0" parTransId="{3D21AB11-0E8F-D640-AC2B-2021E73F110A}" sibTransId="{19D4E70C-09E4-1140-8830-71BA6C140420}"/>
    <dgm:cxn modelId="{D4D6C2DD-B5B2-8640-92B8-1A56D00CF81B}" type="presParOf" srcId="{9CF00A83-229E-F741-9E44-92FB6D8CCC52}" destId="{FB3B34E5-02F5-C24B-B1A8-26EDF8259FFF}" srcOrd="0" destOrd="0" presId="urn:microsoft.com/office/officeart/2005/8/layout/chevron1"/>
    <dgm:cxn modelId="{4B51D9C8-FA0C-0D48-AEF7-AB211543AEC6}" type="presParOf" srcId="{9CF00A83-229E-F741-9E44-92FB6D8CCC52}" destId="{3941BE31-36F5-E84F-9A4D-B314F5CB6622}" srcOrd="1" destOrd="0" presId="urn:microsoft.com/office/officeart/2005/8/layout/chevron1"/>
    <dgm:cxn modelId="{3934E100-EDE8-3D4D-A231-B8A96A97F307}" type="presParOf" srcId="{9CF00A83-229E-F741-9E44-92FB6D8CCC52}" destId="{1232968A-57F9-DF4A-94FC-156906A5B5C3}" srcOrd="2" destOrd="0" presId="urn:microsoft.com/office/officeart/2005/8/layout/chevron1"/>
    <dgm:cxn modelId="{A65FA1D4-2A1C-2A4B-BF2E-987758042103}" type="presParOf" srcId="{9CF00A83-229E-F741-9E44-92FB6D8CCC52}" destId="{FFC631E5-C048-D64C-A851-4208ACB5B742}" srcOrd="3" destOrd="0" presId="urn:microsoft.com/office/officeart/2005/8/layout/chevron1"/>
    <dgm:cxn modelId="{EDCEA3F4-944F-9443-BA05-BB36553BB349}" type="presParOf" srcId="{9CF00A83-229E-F741-9E44-92FB6D8CCC52}" destId="{9C1B7EEB-9AA8-BD41-91F1-ADA9B8AE73C7}" srcOrd="4" destOrd="0" presId="urn:microsoft.com/office/officeart/2005/8/layout/chevron1"/>
    <dgm:cxn modelId="{FBFC1725-7E6A-4045-91D2-494AA7FF516F}" type="presParOf" srcId="{9CF00A83-229E-F741-9E44-92FB6D8CCC52}" destId="{8DFB57D2-8F8B-8542-9ECB-18BBC8302C04}" srcOrd="5" destOrd="0" presId="urn:microsoft.com/office/officeart/2005/8/layout/chevron1"/>
    <dgm:cxn modelId="{1486A9AC-0E72-094F-980C-3CF683FF4C21}" type="presParOf" srcId="{9CF00A83-229E-F741-9E44-92FB6D8CCC52}" destId="{175FF6D7-2B16-9144-A7A7-CB17A6C3A251}" srcOrd="6" destOrd="0" presId="urn:microsoft.com/office/officeart/2005/8/layout/chevron1"/>
    <dgm:cxn modelId="{AA7C8367-D0D3-524D-B4D2-59462A7BACD9}" type="presParOf" srcId="{9CF00A83-229E-F741-9E44-92FB6D8CCC52}" destId="{D71FFD27-F5F1-1245-ADF0-27B5FACDF0E5}" srcOrd="7" destOrd="0" presId="urn:microsoft.com/office/officeart/2005/8/layout/chevron1"/>
    <dgm:cxn modelId="{CA5A0C1C-CB5F-1742-B5EB-ED1F16B38045}" type="presParOf" srcId="{9CF00A83-229E-F741-9E44-92FB6D8CCC52}" destId="{71109B60-8C49-F644-A3FF-945E7BB9C02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B0F01-A8FD-6D4D-80A9-E3FEF6A414EE}">
      <dsp:nvSpPr>
        <dsp:cNvPr id="0" name=""/>
        <dsp:cNvSpPr/>
      </dsp:nvSpPr>
      <dsp:spPr>
        <a:xfrm rot="16200000">
          <a:off x="186618" y="-186618"/>
          <a:ext cx="1338780" cy="1712017"/>
        </a:xfrm>
        <a:prstGeom prst="round1Rect">
          <a:avLst/>
        </a:prstGeom>
        <a:solidFill>
          <a:srgbClr val="9F092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Red Bank Corridor </a:t>
          </a:r>
          <a:br>
            <a:rPr lang="en-US" sz="1400" kern="1200" dirty="0" smtClean="0"/>
          </a:br>
          <a:r>
            <a:rPr lang="en-US" sz="1400" kern="1200" dirty="0" smtClean="0"/>
            <a:t>Project</a:t>
          </a:r>
        </a:p>
      </dsp:txBody>
      <dsp:txXfrm rot="5400000">
        <a:off x="-1" y="1"/>
        <a:ext cx="1712017" cy="1004085"/>
      </dsp:txXfrm>
    </dsp:sp>
    <dsp:sp modelId="{CC124C9C-6803-E044-A019-F67CEDF4CD50}">
      <dsp:nvSpPr>
        <dsp:cNvPr id="0" name=""/>
        <dsp:cNvSpPr/>
      </dsp:nvSpPr>
      <dsp:spPr>
        <a:xfrm>
          <a:off x="1712017" y="0"/>
          <a:ext cx="1712017" cy="1338780"/>
        </a:xfrm>
        <a:prstGeom prst="round1Rect">
          <a:avLst/>
        </a:prstGeom>
        <a:solidFill>
          <a:srgbClr val="E16D2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Oasis Rail Transit </a:t>
          </a:r>
          <a:br>
            <a:rPr lang="en-US" sz="1400" kern="1200" dirty="0" smtClean="0"/>
          </a:br>
          <a:r>
            <a:rPr lang="en-US" sz="1400" kern="1200" dirty="0" smtClean="0"/>
            <a:t>Project</a:t>
          </a:r>
          <a:endParaRPr lang="en-US" sz="1400" kern="1200" dirty="0"/>
        </a:p>
      </dsp:txBody>
      <dsp:txXfrm>
        <a:off x="1712017" y="0"/>
        <a:ext cx="1712017" cy="1004085"/>
      </dsp:txXfrm>
    </dsp:sp>
    <dsp:sp modelId="{DB8EA98A-9F5B-4F41-845A-F0DFBE5053B4}">
      <dsp:nvSpPr>
        <dsp:cNvPr id="0" name=""/>
        <dsp:cNvSpPr/>
      </dsp:nvSpPr>
      <dsp:spPr>
        <a:xfrm rot="10800000">
          <a:off x="0" y="1338780"/>
          <a:ext cx="1712017" cy="1338780"/>
        </a:xfrm>
        <a:prstGeom prst="round1Rect">
          <a:avLst/>
        </a:prstGeom>
        <a:solidFill>
          <a:srgbClr val="377C2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SR 32 Relocation </a:t>
          </a:r>
          <a:br>
            <a:rPr lang="en-US" sz="1400" kern="1200" dirty="0" smtClean="0"/>
          </a:br>
          <a:r>
            <a:rPr lang="en-US" sz="1400" kern="1200" dirty="0" smtClean="0"/>
            <a:t>Project</a:t>
          </a:r>
          <a:endParaRPr lang="en-US" sz="1400" kern="1200" dirty="0"/>
        </a:p>
      </dsp:txBody>
      <dsp:txXfrm rot="10800000">
        <a:off x="0" y="1673475"/>
        <a:ext cx="1712017" cy="1004085"/>
      </dsp:txXfrm>
    </dsp:sp>
    <dsp:sp modelId="{1D437AA5-AFE8-934F-8EE5-6110D7BF3644}">
      <dsp:nvSpPr>
        <dsp:cNvPr id="0" name=""/>
        <dsp:cNvSpPr/>
      </dsp:nvSpPr>
      <dsp:spPr>
        <a:xfrm rot="5400000">
          <a:off x="1898635" y="1152162"/>
          <a:ext cx="1338780" cy="1712017"/>
        </a:xfrm>
        <a:prstGeom prst="round1Rect">
          <a:avLst/>
        </a:prstGeom>
        <a:solidFill>
          <a:srgbClr val="00708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SR 32 Improvements,</a:t>
          </a:r>
          <a:br>
            <a:rPr lang="en-US" sz="1400" kern="1200" dirty="0" smtClean="0"/>
          </a:br>
          <a:r>
            <a:rPr lang="en-US" sz="1400" kern="1200" dirty="0" smtClean="0"/>
            <a:t>Eastgate Area</a:t>
          </a:r>
          <a:endParaRPr lang="en-US" sz="1400" kern="1200" dirty="0"/>
        </a:p>
      </dsp:txBody>
      <dsp:txXfrm rot="-5400000">
        <a:off x="1712016" y="1673475"/>
        <a:ext cx="1712017" cy="1004085"/>
      </dsp:txXfrm>
    </dsp:sp>
    <dsp:sp modelId="{F87C97B7-91B0-4A42-8F9E-1DB3158F4199}">
      <dsp:nvSpPr>
        <dsp:cNvPr id="0" name=""/>
        <dsp:cNvSpPr/>
      </dsp:nvSpPr>
      <dsp:spPr>
        <a:xfrm>
          <a:off x="1025511" y="931510"/>
          <a:ext cx="1373010" cy="814540"/>
        </a:xfrm>
        <a:prstGeom prst="roundRect">
          <a:avLst/>
        </a:prstGeom>
        <a:solidFill>
          <a:srgbClr val="E1AB2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Eastern </a:t>
          </a:r>
          <a:br>
            <a:rPr lang="en-US" sz="1400" kern="1200" dirty="0" smtClean="0"/>
          </a:br>
          <a:r>
            <a:rPr lang="en-US" sz="1400" kern="1200" dirty="0" smtClean="0"/>
            <a:t>Corridor Program</a:t>
          </a:r>
          <a:endParaRPr lang="en-US" sz="1400" kern="1200" dirty="0"/>
        </a:p>
      </dsp:txBody>
      <dsp:txXfrm>
        <a:off x="1065274" y="971273"/>
        <a:ext cx="1293484" cy="735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34E5-02F5-C24B-B1A8-26EDF8259FFF}">
      <dsp:nvSpPr>
        <dsp:cNvPr id="0" name=""/>
        <dsp:cNvSpPr/>
      </dsp:nvSpPr>
      <dsp:spPr>
        <a:xfrm>
          <a:off x="2472" y="755724"/>
          <a:ext cx="1466871" cy="58674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404040"/>
              </a:solidFill>
            </a:rPr>
            <a:t>Planning</a:t>
          </a:r>
          <a:endParaRPr lang="en-US" sz="1400" b="0" kern="1200" dirty="0">
            <a:solidFill>
              <a:srgbClr val="404040"/>
            </a:solidFill>
          </a:endParaRPr>
        </a:p>
      </dsp:txBody>
      <dsp:txXfrm>
        <a:off x="295846" y="755724"/>
        <a:ext cx="880123" cy="586748"/>
      </dsp:txXfrm>
    </dsp:sp>
    <dsp:sp modelId="{1232968A-57F9-DF4A-94FC-156906A5B5C3}">
      <dsp:nvSpPr>
        <dsp:cNvPr id="0" name=""/>
        <dsp:cNvSpPr/>
      </dsp:nvSpPr>
      <dsp:spPr>
        <a:xfrm>
          <a:off x="1338456" y="765208"/>
          <a:ext cx="2089250" cy="567779"/>
        </a:xfrm>
        <a:prstGeom prst="chevron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Tier 1 - Preliminary Engineering/ Environmental</a:t>
          </a:r>
          <a:endParaRPr lang="en-US" sz="1400" b="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1622346" y="765208"/>
        <a:ext cx="1521471" cy="567779"/>
      </dsp:txXfrm>
    </dsp:sp>
    <dsp:sp modelId="{9C1B7EEB-9AA8-BD41-91F1-ADA9B8AE73C7}">
      <dsp:nvSpPr>
        <dsp:cNvPr id="0" name=""/>
        <dsp:cNvSpPr/>
      </dsp:nvSpPr>
      <dsp:spPr>
        <a:xfrm>
          <a:off x="3265220" y="637379"/>
          <a:ext cx="2510551" cy="823437"/>
        </a:xfrm>
        <a:prstGeom prst="chevron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 </a:t>
          </a:r>
          <a:br>
            <a:rPr lang="en-US" sz="1400" b="1" kern="1200" dirty="0" smtClean="0"/>
          </a:br>
          <a:r>
            <a:rPr lang="en-US" sz="1600" b="1" kern="1200" dirty="0" smtClean="0">
              <a:solidFill>
                <a:srgbClr val="404040"/>
              </a:solidFill>
            </a:rPr>
            <a:t>Tier 2 - Preliminary Engineering/</a:t>
          </a:r>
          <a:br>
            <a:rPr lang="en-US" sz="1600" b="1" kern="1200" dirty="0" smtClean="0">
              <a:solidFill>
                <a:srgbClr val="404040"/>
              </a:solidFill>
            </a:rPr>
          </a:br>
          <a:r>
            <a:rPr lang="en-US" sz="1600" b="1" kern="1200" dirty="0" smtClean="0">
              <a:solidFill>
                <a:srgbClr val="404040"/>
              </a:solidFill>
            </a:rPr>
            <a:t>Environmental</a:t>
          </a:r>
          <a:r>
            <a:rPr lang="en-US" sz="1600" b="0" kern="1200" dirty="0" smtClean="0">
              <a:solidFill>
                <a:srgbClr val="404040"/>
              </a:solidFill>
            </a:rPr>
            <a:t/>
          </a:r>
          <a:br>
            <a:rPr lang="en-US" sz="1600" b="0" kern="1200" dirty="0" smtClean="0">
              <a:solidFill>
                <a:srgbClr val="404040"/>
              </a:solidFill>
            </a:rPr>
          </a:br>
          <a:endParaRPr lang="en-US" sz="1600" b="0" kern="1200" dirty="0">
            <a:solidFill>
              <a:srgbClr val="404040"/>
            </a:solidFill>
          </a:endParaRPr>
        </a:p>
      </dsp:txBody>
      <dsp:txXfrm>
        <a:off x="3676939" y="637379"/>
        <a:ext cx="1687114" cy="823437"/>
      </dsp:txXfrm>
    </dsp:sp>
    <dsp:sp modelId="{175FF6D7-2B16-9144-A7A7-CB17A6C3A251}">
      <dsp:nvSpPr>
        <dsp:cNvPr id="0" name=""/>
        <dsp:cNvSpPr/>
      </dsp:nvSpPr>
      <dsp:spPr>
        <a:xfrm>
          <a:off x="5629084" y="755724"/>
          <a:ext cx="1589766" cy="586748"/>
        </a:xfrm>
        <a:prstGeom prst="chevron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404040"/>
              </a:solidFill>
            </a:rPr>
            <a:t>Detailed Plans/ROW </a:t>
          </a:r>
          <a:endParaRPr lang="en-US" sz="1400" b="0" kern="1200" dirty="0">
            <a:solidFill>
              <a:srgbClr val="404040"/>
            </a:solidFill>
          </a:endParaRPr>
        </a:p>
      </dsp:txBody>
      <dsp:txXfrm>
        <a:off x="5922458" y="755724"/>
        <a:ext cx="1003018" cy="586748"/>
      </dsp:txXfrm>
    </dsp:sp>
    <dsp:sp modelId="{71109B60-8C49-F644-A3FF-945E7BB9C027}">
      <dsp:nvSpPr>
        <dsp:cNvPr id="0" name=""/>
        <dsp:cNvSpPr/>
      </dsp:nvSpPr>
      <dsp:spPr>
        <a:xfrm>
          <a:off x="7072164" y="755724"/>
          <a:ext cx="1839765" cy="586748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rgbClr val="404040"/>
              </a:solidFill>
            </a:rPr>
            <a:t>Construction</a:t>
          </a:r>
          <a:endParaRPr lang="en-US" sz="1400" b="0" kern="1200" dirty="0">
            <a:solidFill>
              <a:srgbClr val="404040"/>
            </a:solidFill>
          </a:endParaRPr>
        </a:p>
      </dsp:txBody>
      <dsp:txXfrm>
        <a:off x="7365538" y="755724"/>
        <a:ext cx="1253017" cy="586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5A84A-FD7B-7442-BF66-004EB178BCB8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10565-AD67-8946-A00C-10FF8768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3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Drills down into details to</a:t>
            </a:r>
            <a:r>
              <a:rPr lang="en-US" baseline="0" dirty="0" smtClean="0"/>
              <a:t> define with clarity and X to  . . .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48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Considering</a:t>
            </a:r>
            <a:r>
              <a:rPr lang="en-US" baseline="0" dirty="0" smtClean="0"/>
              <a:t> context sensitive solutions – being sensitive to context in which we develop solutions; makes project nicer for community; design elements that fit community character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79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are going to complete the necessary studies to see what the feasible options are.  </a:t>
            </a:r>
          </a:p>
          <a:p>
            <a:r>
              <a:rPr lang="en-US" baseline="0" dirty="0" smtClean="0"/>
              <a:t>Whichever route chosen, there will be impacts and we will also be looking at ways to minimize and mitigate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don’t know what you want—we won’t presume to tell you.  That decision is up to you and then we can see what’s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54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Timeframe bullet,</a:t>
            </a:r>
            <a:r>
              <a:rPr lang="en-US" baseline="0" dirty="0" smtClean="0"/>
              <a:t> say that we will then be looking at alignment alternatives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67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>
                <a:solidFill>
                  <a:srgbClr val="FF0000"/>
                </a:solidFill>
              </a:rPr>
              <a:t>Focus on efforts of Mariemont community’s formation of CPC as well as other nearby communities including Newtown . . . is currently developing a CPC to work with the project team in upcoming weeks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30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r>
              <a:rPr lang="en-US" baseline="0" dirty="0" smtClean="0"/>
              <a:t> and intent is narrowly confined to a particular set of issues that are connected to a larger set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Consulting parties- is a focus group made of individuals with interest and expertise in </a:t>
            </a:r>
            <a:r>
              <a:rPr lang="en-US" baseline="0" dirty="0" err="1" smtClean="0"/>
              <a:t>cultrual</a:t>
            </a:r>
            <a:r>
              <a:rPr lang="en-US" baseline="0" dirty="0" smtClean="0"/>
              <a:t> resource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31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Outcome is not predetermined</a:t>
            </a:r>
          </a:p>
          <a:p>
            <a:pPr marL="685800" lvl="1">
              <a:buFont typeface="Arial" pitchFamily="34" charset="0"/>
              <a:buChar char="•"/>
            </a:pPr>
            <a:r>
              <a:rPr lang="en-US" dirty="0" smtClean="0"/>
              <a:t>ODOT’s PDP follows federal NEPA process</a:t>
            </a:r>
          </a:p>
          <a:p>
            <a:pPr marL="685800" lvl="1">
              <a:buFont typeface="Arial" pitchFamily="34" charset="0"/>
              <a:buChar char="•"/>
            </a:pPr>
            <a:r>
              <a:rPr lang="en-US" dirty="0" smtClean="0"/>
              <a:t>Requires detailed assessment of environmental and community impacts </a:t>
            </a:r>
          </a:p>
          <a:p>
            <a:r>
              <a:rPr lang="en-US" dirty="0" smtClean="0"/>
              <a:t>Process is designed to identify with clarity and detail the benefits and impacts of alternatives that best fulfill project needs</a:t>
            </a:r>
          </a:p>
          <a:p>
            <a:pPr lvl="1"/>
            <a:r>
              <a:rPr lang="en-US" dirty="0" smtClean="0"/>
              <a:t>Requires detailed assessment of environmental and community impacts</a:t>
            </a:r>
          </a:p>
          <a:p>
            <a:pPr lvl="1"/>
            <a:r>
              <a:rPr lang="en-US" dirty="0" smtClean="0"/>
              <a:t>Involves alternatives development and analysis</a:t>
            </a:r>
          </a:p>
          <a:p>
            <a:pPr lvl="1"/>
            <a:r>
              <a:rPr lang="en-US" dirty="0" smtClean="0"/>
              <a:t>Identifies measures to avoid or reduce negative impacts</a:t>
            </a:r>
          </a:p>
          <a:p>
            <a:pPr lvl="1"/>
            <a:r>
              <a:rPr lang="en-US" dirty="0" smtClean="0"/>
              <a:t>Includes stakeholder and public input at every phase of development</a:t>
            </a:r>
          </a:p>
          <a:p>
            <a:r>
              <a:rPr lang="en-US" dirty="0" smtClean="0"/>
              <a:t>Information gathered through in-depth studies, analysis, and public involvement provide level of detail needed to make an informed decision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5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Decision</a:t>
            </a:r>
            <a:r>
              <a:rPr lang="en-US" baseline="0" dirty="0" smtClean="0"/>
              <a:t> Makers include a dozen other federal agencies</a:t>
            </a:r>
          </a:p>
          <a:p>
            <a:endParaRPr lang="en-US" baseline="0" dirty="0" smtClean="0"/>
          </a:p>
          <a:p>
            <a:pPr marL="1200150" lvl="1">
              <a:spcAft>
                <a:spcPts val="0"/>
              </a:spcAft>
            </a:pPr>
            <a:r>
              <a:rPr lang="en-US" sz="2100" dirty="0" smtClean="0"/>
              <a:t>Department of Interior, National Park Service</a:t>
            </a:r>
          </a:p>
          <a:p>
            <a:pPr marL="1539875" lvl="2" indent="-285750"/>
            <a:r>
              <a:rPr lang="en-US" sz="2100" dirty="0" smtClean="0"/>
              <a:t>National Historic Landmark Program </a:t>
            </a:r>
          </a:p>
          <a:p>
            <a:pPr marL="1539875" lvl="2" indent="-285750"/>
            <a:r>
              <a:rPr lang="en-US" sz="2100" dirty="0" smtClean="0"/>
              <a:t>National Wild and Scenic Rivers</a:t>
            </a:r>
          </a:p>
          <a:p>
            <a:pPr marL="1200150" lvl="1">
              <a:spcAft>
                <a:spcPts val="0"/>
              </a:spcAft>
            </a:pPr>
            <a:r>
              <a:rPr lang="en-US" sz="2100" dirty="0" smtClean="0"/>
              <a:t>US Fish and Wildlife</a:t>
            </a:r>
          </a:p>
          <a:p>
            <a:r>
              <a:rPr lang="en-US" baseline="0" dirty="0" smtClean="0"/>
              <a:t>ODNR</a:t>
            </a:r>
          </a:p>
          <a:p>
            <a:r>
              <a:rPr lang="en-US" baseline="0" dirty="0" smtClean="0"/>
              <a:t>US Fish and wildlife</a:t>
            </a:r>
          </a:p>
          <a:p>
            <a:r>
              <a:rPr lang="en-US" baseline="0" dirty="0" smtClean="0"/>
              <a:t>EPA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05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2415B-1158-4C26-9052-8BC88972F08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591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2415B-1158-4C26-9052-8BC88972F08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3764" lvl="1" indent="-342900" defTabSz="457151">
              <a:spcBef>
                <a:spcPts val="591"/>
              </a:spcBef>
              <a:spcAft>
                <a:spcPts val="1200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3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Assess the areas around each station within a ¼ and ½ mile radius</a:t>
            </a:r>
          </a:p>
          <a:p>
            <a:pPr marL="573764" lvl="1" indent="-342900" defTabSz="457151">
              <a:spcBef>
                <a:spcPts val="591"/>
              </a:spcBef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3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Calculate land use capacity of each station area </a:t>
            </a:r>
          </a:p>
          <a:p>
            <a:pPr marL="1030964" lvl="2" indent="-342900" defTabSz="457151">
              <a:spcBef>
                <a:spcPts val="591"/>
              </a:spcBef>
              <a:buClr>
                <a:srgbClr val="DB6F35"/>
              </a:buClr>
              <a:buSzPct val="120000"/>
              <a:buFont typeface="Lucida Grande"/>
              <a:buChar char="-"/>
            </a:pPr>
            <a:r>
              <a:rPr lang="en-US" sz="20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Vacant properties (blue)</a:t>
            </a:r>
          </a:p>
          <a:p>
            <a:pPr marL="1030964" lvl="2" indent="-342900" defTabSz="457151">
              <a:spcBef>
                <a:spcPts val="591"/>
              </a:spcBef>
              <a:buClr>
                <a:srgbClr val="DB6F35"/>
              </a:buClr>
              <a:buSzPct val="120000"/>
              <a:buFont typeface="Lucida Grande"/>
              <a:buChar char="-"/>
            </a:pPr>
            <a:r>
              <a:rPr lang="en-US" sz="20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Properties potentially susceptible to change (red)</a:t>
            </a:r>
          </a:p>
          <a:p>
            <a:pPr marL="573764" lvl="1" indent="-342900" defTabSz="457151">
              <a:spcBef>
                <a:spcPts val="591"/>
              </a:spcBef>
              <a:spcAft>
                <a:spcPts val="400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3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Develop ratings of High, Medium, and Low for these and related factors</a:t>
            </a:r>
          </a:p>
          <a:p>
            <a:pPr marL="1030914" lvl="2" indent="-342900" defTabSz="457151">
              <a:spcAft>
                <a:spcPts val="400"/>
              </a:spcAft>
              <a:buClr>
                <a:srgbClr val="DB6F35"/>
              </a:buClr>
              <a:buSzPct val="120000"/>
              <a:buFont typeface="Lucida Grande"/>
              <a:buChar char="-"/>
            </a:pPr>
            <a:r>
              <a:rPr lang="en-US" sz="20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Fairfax area – High</a:t>
            </a:r>
          </a:p>
          <a:p>
            <a:pPr marL="1030914" lvl="2" indent="-342900" defTabSz="457151">
              <a:spcAft>
                <a:spcPts val="400"/>
              </a:spcAft>
              <a:buClr>
                <a:srgbClr val="DB6F35"/>
              </a:buClr>
              <a:buSzPct val="120000"/>
              <a:buFont typeface="Lucida Grande"/>
              <a:buChar char="-"/>
            </a:pPr>
            <a:r>
              <a:rPr lang="en-US" sz="20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Newtown area – Medium</a:t>
            </a:r>
            <a:r>
              <a:rPr lang="en-US" sz="2300" dirty="0" smtClean="0">
                <a:solidFill>
                  <a:prstClr val="black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9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Traffic is being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9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Means 4,600 more</a:t>
            </a:r>
            <a:r>
              <a:rPr lang="en-US" baseline="0" dirty="0" smtClean="0"/>
              <a:t> cars per day on this section of Wooster Pike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 we have data on historical growth on this road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2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Erie</a:t>
            </a:r>
            <a:r>
              <a:rPr lang="en-US" baseline="0" dirty="0" smtClean="0"/>
              <a:t> Avenue in portions of Hyde Park</a:t>
            </a:r>
          </a:p>
          <a:p>
            <a:r>
              <a:rPr lang="en-US" baseline="0" dirty="0" smtClean="0"/>
              <a:t>Wooster Pike in Terrace Park</a:t>
            </a:r>
          </a:p>
          <a:p>
            <a:r>
              <a:rPr lang="en-US" baseline="0" dirty="0" smtClean="0"/>
              <a:t>Wooster Pike in </a:t>
            </a:r>
            <a:r>
              <a:rPr lang="en-US" baseline="0" dirty="0" err="1" smtClean="0"/>
              <a:t>Mariemont</a:t>
            </a:r>
            <a:endParaRPr lang="en-US" baseline="0" dirty="0" smtClean="0"/>
          </a:p>
          <a:p>
            <a:r>
              <a:rPr lang="en-US" baseline="0" dirty="0" smtClean="0"/>
              <a:t>Victory Parkway</a:t>
            </a:r>
          </a:p>
          <a:p>
            <a:r>
              <a:rPr lang="en-US" baseline="0" dirty="0" smtClean="0"/>
              <a:t>Central Parkway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7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96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21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select this corridor?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Feasibility studies in Tier 1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Public Input 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Geomorphological work that show the most stable parts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It’s at</a:t>
            </a:r>
            <a:r>
              <a:rPr lang="en-US" baseline="0" dirty="0" smtClean="0"/>
              <a:t> least acceptable and technically feasible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72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why Lower 80 not included</a:t>
            </a:r>
          </a:p>
          <a:p>
            <a:r>
              <a:rPr lang="en-US" dirty="0" smtClean="0"/>
              <a:t>There are other studies being performed</a:t>
            </a:r>
            <a:r>
              <a:rPr lang="en-US" baseline="0" dirty="0" smtClean="0"/>
              <a:t> in project area.  As new information is collected and approved by SHPO, it will be updated accordingly.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</a:t>
            </a:r>
            <a:r>
              <a:rPr lang="en-US" baseline="0" dirty="0" smtClean="0"/>
              <a:t> lower 80 acres has been added in.  This update has been made in Feasibility Study report and official documentation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10565-AD67-8946-A00C-10FF876893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0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4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4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59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0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5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73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80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1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15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2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15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4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3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4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51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28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330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3676" y="8961439"/>
            <a:ext cx="13090525" cy="25344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06601" y="8961439"/>
            <a:ext cx="13090525" cy="25344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284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1" indent="0">
              <a:buNone/>
              <a:defRPr sz="1800" b="1"/>
            </a:lvl3pPr>
            <a:lvl4pPr marL="1371452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52" indent="0">
              <a:buNone/>
              <a:defRPr sz="1600" b="1"/>
            </a:lvl6pPr>
            <a:lvl7pPr marL="2742903" indent="0">
              <a:buNone/>
              <a:defRPr sz="1600" b="1"/>
            </a:lvl7pPr>
            <a:lvl8pPr marL="3200054" indent="0">
              <a:buNone/>
              <a:defRPr sz="1600" b="1"/>
            </a:lvl8pPr>
            <a:lvl9pPr marL="36572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1" indent="0">
              <a:buNone/>
              <a:defRPr sz="1800" b="1"/>
            </a:lvl3pPr>
            <a:lvl4pPr marL="1371452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52" indent="0">
              <a:buNone/>
              <a:defRPr sz="1600" b="1"/>
            </a:lvl6pPr>
            <a:lvl7pPr marL="2742903" indent="0">
              <a:buNone/>
              <a:defRPr sz="1600" b="1"/>
            </a:lvl7pPr>
            <a:lvl8pPr marL="3200054" indent="0">
              <a:buNone/>
              <a:defRPr sz="1600" b="1"/>
            </a:lvl8pPr>
            <a:lvl9pPr marL="36572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526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408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81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94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1" indent="0">
              <a:buNone/>
              <a:defRPr sz="1200"/>
            </a:lvl2pPr>
            <a:lvl3pPr marL="914301" indent="0">
              <a:buNone/>
              <a:defRPr sz="1000"/>
            </a:lvl3pPr>
            <a:lvl4pPr marL="1371452" indent="0">
              <a:buNone/>
              <a:defRPr sz="900"/>
            </a:lvl4pPr>
            <a:lvl5pPr marL="1828602" indent="0">
              <a:buNone/>
              <a:defRPr sz="900"/>
            </a:lvl5pPr>
            <a:lvl6pPr marL="2285752" indent="0">
              <a:buNone/>
              <a:defRPr sz="900"/>
            </a:lvl6pPr>
            <a:lvl7pPr marL="2742903" indent="0">
              <a:buNone/>
              <a:defRPr sz="900"/>
            </a:lvl7pPr>
            <a:lvl8pPr marL="3200054" indent="0">
              <a:buNone/>
              <a:defRPr sz="900"/>
            </a:lvl8pPr>
            <a:lvl9pPr marL="36572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072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1" indent="0">
              <a:buNone/>
              <a:defRPr sz="2800"/>
            </a:lvl2pPr>
            <a:lvl3pPr marL="914301" indent="0">
              <a:buNone/>
              <a:defRPr sz="2400"/>
            </a:lvl3pPr>
            <a:lvl4pPr marL="1371452" indent="0">
              <a:buNone/>
              <a:defRPr sz="2000"/>
            </a:lvl4pPr>
            <a:lvl5pPr marL="1828602" indent="0">
              <a:buNone/>
              <a:defRPr sz="2000"/>
            </a:lvl5pPr>
            <a:lvl6pPr marL="2285752" indent="0">
              <a:buNone/>
              <a:defRPr sz="2000"/>
            </a:lvl6pPr>
            <a:lvl7pPr marL="2742903" indent="0">
              <a:buNone/>
              <a:defRPr sz="2000"/>
            </a:lvl7pPr>
            <a:lvl8pPr marL="3200054" indent="0">
              <a:buNone/>
              <a:defRPr sz="2000"/>
            </a:lvl8pPr>
            <a:lvl9pPr marL="36572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1" indent="0">
              <a:buNone/>
              <a:defRPr sz="1200"/>
            </a:lvl2pPr>
            <a:lvl3pPr marL="914301" indent="0">
              <a:buNone/>
              <a:defRPr sz="1000"/>
            </a:lvl3pPr>
            <a:lvl4pPr marL="1371452" indent="0">
              <a:buNone/>
              <a:defRPr sz="900"/>
            </a:lvl4pPr>
            <a:lvl5pPr marL="1828602" indent="0">
              <a:buNone/>
              <a:defRPr sz="900"/>
            </a:lvl5pPr>
            <a:lvl6pPr marL="2285752" indent="0">
              <a:buNone/>
              <a:defRPr sz="900"/>
            </a:lvl6pPr>
            <a:lvl7pPr marL="2742903" indent="0">
              <a:buNone/>
              <a:defRPr sz="900"/>
            </a:lvl7pPr>
            <a:lvl8pPr marL="3200054" indent="0">
              <a:buNone/>
              <a:defRPr sz="900"/>
            </a:lvl8pPr>
            <a:lvl9pPr marL="36572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732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136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213763" y="1538289"/>
            <a:ext cx="6583362" cy="32767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675" y="1538289"/>
            <a:ext cx="19597688" cy="32767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884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442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815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3694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331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265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63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31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018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383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553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147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55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1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C29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961AC-A72B-5F4B-B3CE-A65D660A391C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FC25-0A6C-BF4F-A4CE-9AC25A08F63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16908"/>
            <a:ext cx="9165485" cy="386809"/>
            <a:chOff x="0" y="6516908"/>
            <a:chExt cx="9154320" cy="386809"/>
          </a:xfrm>
        </p:grpSpPr>
        <p:sp>
          <p:nvSpPr>
            <p:cNvPr id="8" name="Rectangle 7"/>
            <p:cNvSpPr/>
            <p:nvPr/>
          </p:nvSpPr>
          <p:spPr>
            <a:xfrm flipV="1">
              <a:off x="0" y="6555613"/>
              <a:ext cx="9144000" cy="348104"/>
            </a:xfrm>
            <a:prstGeom prst="rect">
              <a:avLst/>
            </a:prstGeom>
            <a:solidFill>
              <a:srgbClr val="377C2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54023" y="6516908"/>
              <a:ext cx="24002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chemeClr val="tx1"/>
                  </a:solidFill>
                </a:rPr>
                <a:t>www.EasternCorridor.org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627" y="6516908"/>
              <a:ext cx="28302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1"/>
                  </a:solidFill>
                </a:rPr>
                <a:t>SR 32 Relocation Project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 descr="EC_logo.bmp"/>
          <p:cNvPicPr>
            <a:picLocks noChangeAspect="1"/>
          </p:cNvPicPr>
          <p:nvPr userDrawn="1"/>
        </p:nvPicPr>
        <p:blipFill rotWithShape="1">
          <a:blip r:embed="rId13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41" y="3120572"/>
            <a:ext cx="8004655" cy="3120571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457200" y="1079149"/>
            <a:ext cx="8229600" cy="11140"/>
          </a:xfrm>
          <a:prstGeom prst="line">
            <a:avLst/>
          </a:prstGeom>
          <a:ln w="38100" cmpd="sng">
            <a:solidFill>
              <a:srgbClr val="377C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7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b="0" u="none" kern="1200">
          <a:solidFill>
            <a:srgbClr val="377C2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E315C-9BD8-F849-A8C9-003B79FD4E94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54428-0604-B248-AC11-800CB649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0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6D2E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1"/>
            <a:fld id="{E8C5A624-F18A-8840-90CD-6CA5229D97A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51"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1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1"/>
            <a:fld id="{7CB6B1AE-5556-C14C-BCB3-C2F9F64E0D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5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" y="6557570"/>
            <a:ext cx="8362899" cy="307151"/>
            <a:chOff x="0" y="6555613"/>
            <a:chExt cx="9187995" cy="348104"/>
          </a:xfrm>
        </p:grpSpPr>
        <p:sp>
          <p:nvSpPr>
            <p:cNvPr id="9" name="Rectangle 8"/>
            <p:cNvSpPr/>
            <p:nvPr/>
          </p:nvSpPr>
          <p:spPr>
            <a:xfrm flipV="1">
              <a:off x="0" y="6555613"/>
              <a:ext cx="9144000" cy="348104"/>
            </a:xfrm>
            <a:prstGeom prst="rect">
              <a:avLst/>
            </a:prstGeom>
            <a:solidFill>
              <a:srgbClr val="377C2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1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71137" y="6567708"/>
              <a:ext cx="2116858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1"/>
              <a:r>
                <a:rPr lang="en-US" sz="1300" dirty="0" err="1" smtClean="0">
                  <a:solidFill>
                    <a:prstClr val="white"/>
                  </a:solidFill>
                  <a:latin typeface="Calibri"/>
                </a:rPr>
                <a:t>www.EasternCorridor.org</a:t>
              </a:r>
              <a:endParaRPr lang="en-US" sz="13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627" y="6567708"/>
              <a:ext cx="2830286" cy="331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51"/>
              <a:r>
                <a:rPr lang="en-US" sz="1300" dirty="0" smtClean="0">
                  <a:solidFill>
                    <a:prstClr val="white"/>
                  </a:solidFill>
                  <a:latin typeface="Calibri"/>
                </a:rPr>
                <a:t>SR 32 Relocation Project</a:t>
              </a:r>
              <a:endParaRPr lang="en-US" sz="13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6555613"/>
            <a:ext cx="9155141" cy="348104"/>
            <a:chOff x="0" y="6555613"/>
            <a:chExt cx="9144000" cy="348104"/>
          </a:xfrm>
        </p:grpSpPr>
        <p:sp>
          <p:nvSpPr>
            <p:cNvPr id="13" name="Rectangle 12"/>
            <p:cNvSpPr/>
            <p:nvPr/>
          </p:nvSpPr>
          <p:spPr>
            <a:xfrm flipV="1">
              <a:off x="0" y="6555613"/>
              <a:ext cx="9144000" cy="348104"/>
            </a:xfrm>
            <a:prstGeom prst="rect">
              <a:avLst/>
            </a:prstGeom>
            <a:solidFill>
              <a:srgbClr val="E16D2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1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71137" y="6567708"/>
              <a:ext cx="20607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1"/>
              <a:r>
                <a:rPr lang="en-US" sz="1400" dirty="0" err="1" smtClean="0">
                  <a:solidFill>
                    <a:prstClr val="white"/>
                  </a:solidFill>
                  <a:latin typeface="Calibri"/>
                </a:rPr>
                <a:t>www.EasternCorridor.org</a:t>
              </a: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7" y="6567708"/>
              <a:ext cx="28302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51"/>
              <a:r>
                <a:rPr lang="en-US" sz="1400" dirty="0" smtClean="0">
                  <a:solidFill>
                    <a:prstClr val="white"/>
                  </a:solidFill>
                  <a:latin typeface="Calibri"/>
                </a:rPr>
                <a:t>Oasis Rail Transit Project</a:t>
              </a: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57200" y="1079149"/>
            <a:ext cx="8229600" cy="11140"/>
          </a:xfrm>
          <a:prstGeom prst="line">
            <a:avLst/>
          </a:prstGeom>
          <a:ln w="38100" cmpd="sng">
            <a:solidFill>
              <a:srgbClr val="E16D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EC_logo.bmp"/>
          <p:cNvPicPr>
            <a:picLocks noChangeAspect="1"/>
          </p:cNvPicPr>
          <p:nvPr userDrawn="1"/>
        </p:nvPicPr>
        <p:blipFill rotWithShape="1">
          <a:blip r:embed="rId13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41" y="3120572"/>
            <a:ext cx="8004655" cy="31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6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0" indent="0" algn="l" defTabSz="457151" rtl="0" eaLnBrk="1" latinLnBrk="0" hangingPunct="1">
        <a:spcBef>
          <a:spcPct val="0"/>
        </a:spcBef>
        <a:buNone/>
        <a:defRPr sz="4400" kern="1200">
          <a:solidFill>
            <a:srgbClr val="E16D2E"/>
          </a:solidFill>
          <a:latin typeface="+mj-lt"/>
          <a:ea typeface="+mj-ea"/>
          <a:cs typeface="+mj-cs"/>
        </a:defRPr>
      </a:lvl1pPr>
    </p:titleStyle>
    <p:bodyStyle>
      <a:lvl1pPr marL="342863" indent="-342863" algn="l" defTabSz="45715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0" indent="-285719" algn="l" defTabSz="45715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7" indent="-228575" algn="l" defTabSz="45715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7" indent="-228575" algn="l" defTabSz="45715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7" indent="-228575" algn="l" defTabSz="45715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8" indent="-228575" algn="l" defTabSz="45715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8" indent="-228575" algn="l" defTabSz="45715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9" indent="-228575" algn="l" defTabSz="45715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0" indent="-228575" algn="l" defTabSz="45715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4571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1" algn="l" defTabSz="4571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2" algn="l" defTabSz="4571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2" algn="l" defTabSz="4571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2" algn="l" defTabSz="4571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3" algn="l" defTabSz="4571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4" algn="l" defTabSz="4571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05" algn="l" defTabSz="4571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C29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961AC-A72B-5F4B-B3CE-A65D660A39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FC25-0A6C-BF4F-A4CE-9AC25A08F6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555613"/>
            <a:ext cx="9155141" cy="348104"/>
            <a:chOff x="0" y="6555613"/>
            <a:chExt cx="9144000" cy="348104"/>
          </a:xfrm>
        </p:grpSpPr>
        <p:sp>
          <p:nvSpPr>
            <p:cNvPr id="8" name="Rectangle 7"/>
            <p:cNvSpPr/>
            <p:nvPr/>
          </p:nvSpPr>
          <p:spPr>
            <a:xfrm flipV="1">
              <a:off x="0" y="6555613"/>
              <a:ext cx="9144000" cy="348104"/>
            </a:xfrm>
            <a:prstGeom prst="rect">
              <a:avLst/>
            </a:prstGeom>
            <a:solidFill>
              <a:srgbClr val="377C2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71137" y="6567708"/>
              <a:ext cx="20607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prstClr val="white"/>
                  </a:solidFill>
                  <a:latin typeface="Calibri"/>
                </a:rPr>
                <a:t>www.EasternCorridor.org</a:t>
              </a: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627" y="6567708"/>
              <a:ext cx="28302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  <a:latin typeface="Calibri"/>
                </a:rPr>
                <a:t>SR 32 Relocation Project</a:t>
              </a: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1" name="Picture 10" descr="EC_logo.bmp"/>
          <p:cNvPicPr>
            <a:picLocks noChangeAspect="1"/>
          </p:cNvPicPr>
          <p:nvPr userDrawn="1"/>
        </p:nvPicPr>
        <p:blipFill rotWithShape="1">
          <a:blip r:embed="rId13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41" y="3120572"/>
            <a:ext cx="8004655" cy="3120571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457200" y="1079149"/>
            <a:ext cx="8229600" cy="11140"/>
          </a:xfrm>
          <a:prstGeom prst="line">
            <a:avLst/>
          </a:prstGeom>
          <a:ln w="38100" cmpd="sng">
            <a:solidFill>
              <a:srgbClr val="377C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7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b="0" u="none" kern="1200">
          <a:solidFill>
            <a:srgbClr val="377C2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asternCorridor.or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C29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_logo.bmp"/>
          <p:cNvPicPr>
            <a:picLocks noChangeAspect="1"/>
          </p:cNvPicPr>
          <p:nvPr/>
        </p:nvPicPr>
        <p:blipFill rotWithShape="1">
          <a:blip r:embed="rId2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41" y="3120572"/>
            <a:ext cx="8004655" cy="312057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74396" y="249328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Narrow"/>
                <a:cs typeface="Arial Narrow"/>
              </a:rPr>
              <a:t/>
            </a:r>
            <a:br>
              <a:rPr lang="en-US" dirty="0" smtClean="0">
                <a:latin typeface="Arial Narrow"/>
                <a:cs typeface="Arial Narrow"/>
              </a:rPr>
            </a:br>
            <a:r>
              <a:rPr lang="en-US" dirty="0" smtClean="0">
                <a:solidFill>
                  <a:srgbClr val="377C29"/>
                </a:solidFill>
                <a:latin typeface="Arial Narrow"/>
                <a:cs typeface="Arial Narrow"/>
              </a:rPr>
              <a:t>STATE ROUTE 32 RELOCATION</a:t>
            </a:r>
            <a:r>
              <a:rPr lang="en-US" dirty="0" smtClean="0">
                <a:solidFill>
                  <a:srgbClr val="377C29"/>
                </a:solidFill>
              </a:rPr>
              <a:t/>
            </a:r>
            <a:br>
              <a:rPr lang="en-US" dirty="0" smtClean="0">
                <a:solidFill>
                  <a:srgbClr val="377C29"/>
                </a:solidFill>
              </a:rPr>
            </a:br>
            <a:r>
              <a:rPr lang="en-US" sz="1800" dirty="0">
                <a:solidFill>
                  <a:srgbClr val="377C29"/>
                </a:solidFill>
              </a:rPr>
              <a:t/>
            </a:r>
            <a:br>
              <a:rPr lang="en-US" sz="1800" dirty="0">
                <a:solidFill>
                  <a:srgbClr val="377C29"/>
                </a:solidFill>
              </a:rPr>
            </a:br>
            <a:r>
              <a:rPr lang="en-US" dirty="0" smtClean="0">
                <a:solidFill>
                  <a:srgbClr val="377C29"/>
                </a:solidFill>
                <a:latin typeface="+mn-lt"/>
                <a:cs typeface="Arial Narrow"/>
              </a:rPr>
              <a:t>COMMUNITY UPDATE</a:t>
            </a:r>
            <a:endParaRPr lang="en-US" dirty="0">
              <a:solidFill>
                <a:srgbClr val="377C29"/>
              </a:solidFill>
              <a:latin typeface="+mn-lt"/>
              <a:cs typeface="Arial Narrow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475246"/>
            <a:ext cx="6400800" cy="1405453"/>
          </a:xfrm>
        </p:spPr>
        <p:txBody>
          <a:bodyPr/>
          <a:lstStyle/>
          <a:p>
            <a:r>
              <a:rPr lang="en-US" sz="2500" dirty="0" smtClean="0"/>
              <a:t>Mariemont Elementary School</a:t>
            </a:r>
          </a:p>
          <a:p>
            <a:r>
              <a:rPr lang="en-US" sz="2500" dirty="0" smtClean="0"/>
              <a:t>January 22, 2012</a:t>
            </a:r>
          </a:p>
          <a:p>
            <a:r>
              <a:rPr lang="en-US" sz="2500" dirty="0" smtClean="0"/>
              <a:t>6:00 p.m. to 8:00 p.m.</a:t>
            </a:r>
          </a:p>
        </p:txBody>
      </p:sp>
      <p:pic>
        <p:nvPicPr>
          <p:cNvPr id="7" name="Picture 6" descr="Eastern Corridor 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075" y="630161"/>
            <a:ext cx="4117935" cy="189686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74396" y="3592291"/>
            <a:ext cx="7604366" cy="12096"/>
          </a:xfrm>
          <a:prstGeom prst="line">
            <a:avLst/>
          </a:prstGeom>
          <a:ln w="57150" cmpd="sng">
            <a:solidFill>
              <a:srgbClr val="377C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3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6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Where Are We in the Process?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31401965"/>
              </p:ext>
            </p:extLst>
          </p:nvPr>
        </p:nvGraphicFramePr>
        <p:xfrm>
          <a:off x="100008" y="1292645"/>
          <a:ext cx="8914402" cy="2098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573964" y="2955288"/>
            <a:ext cx="6764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prstClr val="black"/>
                </a:solidFill>
              </a:rPr>
              <a:t>Tier 2 Preliminary Engineering/Environmental Components: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448" y="3378017"/>
            <a:ext cx="4902521" cy="3034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7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Complete Feasibility Study –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Narrow down Tier 1 preliminary corridors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Develop alternative alignments</a:t>
            </a:r>
          </a:p>
          <a:p>
            <a:pPr marL="285750" indent="-285750"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Begin National Environmental Policy Act (NEPA) studies – identify impacts of alignments</a:t>
            </a:r>
          </a:p>
          <a:p>
            <a:pPr marL="285750" indent="-285750">
              <a:spcAft>
                <a:spcPts val="7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Update cost estimates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Alternative </a:t>
            </a:r>
            <a:r>
              <a:rPr lang="en-US" dirty="0">
                <a:solidFill>
                  <a:prstClr val="black"/>
                </a:solidFill>
              </a:rPr>
              <a:t>Evaluation </a:t>
            </a:r>
            <a:r>
              <a:rPr lang="en-US" dirty="0" smtClean="0">
                <a:solidFill>
                  <a:prstClr val="black"/>
                </a:solidFill>
              </a:rPr>
              <a:t>Report – Identify a preliminary preferred alternative</a:t>
            </a:r>
          </a:p>
          <a:p>
            <a:pPr marL="285750" indent="-285750"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Decision Point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08437" y="3934317"/>
            <a:ext cx="2441694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</a:rPr>
              <a:t>Includes: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Partner Coordination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Community input/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Public involvement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Regulatory agency 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coordination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5796492" y="3435582"/>
            <a:ext cx="472910" cy="245881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86115" y="1215124"/>
            <a:ext cx="149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 ARE HERE</a:t>
            </a:r>
            <a:endParaRPr lang="en-US" b="1" dirty="0"/>
          </a:p>
        </p:txBody>
      </p:sp>
      <p:sp>
        <p:nvSpPr>
          <p:cNvPr id="20" name="Down Arrow 19"/>
          <p:cNvSpPr/>
          <p:nvPr/>
        </p:nvSpPr>
        <p:spPr>
          <a:xfrm>
            <a:off x="4419123" y="1618084"/>
            <a:ext cx="342899" cy="26699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Figure 4 - Study Area Subareas &amp; Alternatives - rev 1-18-13 copy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00" y="1333500"/>
            <a:ext cx="8496300" cy="5028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Tier 1 Proposed Corridors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6426200"/>
            <a:ext cx="9156700" cy="469900"/>
          </a:xfrm>
          <a:prstGeom prst="rect">
            <a:avLst/>
          </a:prstGeom>
          <a:solidFill>
            <a:srgbClr val="377C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rgbClr val="000000"/>
                </a:solidFill>
              </a:rPr>
              <a:t>Map Source:  SR 32 Relocation Project Feasibility Study, March 2012.  Figure 4</a:t>
            </a:r>
            <a:r>
              <a:rPr lang="en-US" sz="1500" b="1" i="1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endParaRPr lang="en-US" sz="500" b="1" i="1" dirty="0" smtClean="0">
              <a:solidFill>
                <a:schemeClr val="tx1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469900" y="5024967"/>
            <a:ext cx="2692400" cy="1231900"/>
            <a:chOff x="596900" y="4834467"/>
            <a:chExt cx="2692400" cy="1231900"/>
          </a:xfrm>
        </p:grpSpPr>
        <p:sp>
          <p:nvSpPr>
            <p:cNvPr id="69" name="Rectangle 68"/>
            <p:cNvSpPr/>
            <p:nvPr/>
          </p:nvSpPr>
          <p:spPr>
            <a:xfrm>
              <a:off x="596900" y="4834467"/>
              <a:ext cx="2552700" cy="123190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LEGNED</a:t>
              </a:r>
            </a:p>
            <a:p>
              <a:pPr algn="ctr"/>
              <a:endParaRPr lang="en-US" sz="1200" dirty="0"/>
            </a:p>
            <a:p>
              <a:pPr algn="ctr"/>
              <a:endParaRPr lang="en-US" sz="1200" dirty="0" smtClean="0"/>
            </a:p>
            <a:p>
              <a:pPr algn="ctr"/>
              <a:endParaRPr lang="en-US" sz="1200" dirty="0"/>
            </a:p>
            <a:p>
              <a:pPr algn="ctr"/>
              <a:endParaRPr lang="en-US" sz="1200" dirty="0" smtClean="0"/>
            </a:p>
            <a:p>
              <a:pPr algn="ctr"/>
              <a:endParaRPr lang="en-US" sz="12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3534" y="5609162"/>
              <a:ext cx="372534" cy="1651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mpd="sng">
              <a:solidFill>
                <a:srgbClr val="CC00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745067" y="5342466"/>
              <a:ext cx="38100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147233" y="5173135"/>
              <a:ext cx="214206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/>
                <a:t>=   Project Study Area</a:t>
              </a:r>
            </a:p>
            <a:p>
              <a:endParaRPr lang="en-US" sz="700" b="1" dirty="0"/>
            </a:p>
            <a:p>
              <a:r>
                <a:rPr lang="en-US" sz="1300" b="1" dirty="0" smtClean="0"/>
                <a:t>=   Preliminary Alternative</a:t>
              </a:r>
              <a:br>
                <a:rPr lang="en-US" sz="1300" b="1" dirty="0" smtClean="0"/>
              </a:br>
              <a:r>
                <a:rPr lang="en-US" sz="1300" b="1" dirty="0" smtClean="0"/>
                <a:t>     Corridors </a:t>
              </a:r>
              <a:endParaRPr lang="en-US" sz="13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22400" y="4876800"/>
              <a:ext cx="8172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/>
                <a:t>LEGEND</a:t>
              </a:r>
              <a:endParaRPr lang="en-US" sz="1500" b="1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68300" y="1358900"/>
            <a:ext cx="7715250" cy="3797300"/>
            <a:chOff x="368300" y="1358900"/>
            <a:chExt cx="7715250" cy="3797300"/>
          </a:xfrm>
        </p:grpSpPr>
        <p:grpSp>
          <p:nvGrpSpPr>
            <p:cNvPr id="60" name="Group 59"/>
            <p:cNvGrpSpPr/>
            <p:nvPr/>
          </p:nvGrpSpPr>
          <p:grpSpPr>
            <a:xfrm>
              <a:off x="368300" y="1358900"/>
              <a:ext cx="7715250" cy="3797300"/>
              <a:chOff x="368300" y="1358900"/>
              <a:chExt cx="7715250" cy="379730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368300" y="1358900"/>
                <a:ext cx="7715250" cy="3797300"/>
                <a:chOff x="342900" y="1320800"/>
                <a:chExt cx="7715250" cy="3797300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3619500" y="3822700"/>
                  <a:ext cx="12700" cy="4826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" name="Group 35"/>
                <p:cNvGrpSpPr/>
                <p:nvPr/>
              </p:nvGrpSpPr>
              <p:grpSpPr>
                <a:xfrm>
                  <a:off x="342900" y="1320800"/>
                  <a:ext cx="7715250" cy="3797300"/>
                  <a:chOff x="342900" y="1320800"/>
                  <a:chExt cx="7715250" cy="3797300"/>
                </a:xfrm>
              </p:grpSpPr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5880100" y="3073400"/>
                    <a:ext cx="673100" cy="26161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rgbClr val="377C2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rgbClr val="000000"/>
                        </a:solidFill>
                      </a:rPr>
                      <a:t>ANCOR</a:t>
                    </a:r>
                    <a:endParaRPr lang="en-US" sz="1100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168400" y="1790700"/>
                    <a:ext cx="774700" cy="2413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b="1" dirty="0" smtClean="0">
                        <a:solidFill>
                          <a:srgbClr val="000000"/>
                        </a:solidFill>
                      </a:rPr>
                      <a:t>FAIRFAX</a:t>
                    </a:r>
                    <a:endParaRPr lang="en-US" sz="1100" b="1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342900" y="1320800"/>
                    <a:ext cx="7715250" cy="3797300"/>
                    <a:chOff x="342900" y="1320800"/>
                    <a:chExt cx="7715250" cy="3797300"/>
                  </a:xfrm>
                </p:grpSpPr>
                <p:grpSp>
                  <p:nvGrpSpPr>
                    <p:cNvPr id="81" name="Group 80"/>
                    <p:cNvGrpSpPr/>
                    <p:nvPr/>
                  </p:nvGrpSpPr>
                  <p:grpSpPr>
                    <a:xfrm>
                      <a:off x="342900" y="1320800"/>
                      <a:ext cx="7715250" cy="3797300"/>
                      <a:chOff x="342900" y="1320800"/>
                      <a:chExt cx="7715250" cy="3797300"/>
                    </a:xfrm>
                  </p:grpSpPr>
                  <p:cxnSp>
                    <p:nvCxnSpPr>
                      <p:cNvPr id="32" name="Straight Connector 31"/>
                      <p:cNvCxnSpPr/>
                      <p:nvPr/>
                    </p:nvCxnSpPr>
                    <p:spPr>
                      <a:xfrm flipV="1">
                        <a:off x="3987800" y="2590800"/>
                        <a:ext cx="742950" cy="1276350"/>
                      </a:xfrm>
                      <a:prstGeom prst="line">
                        <a:avLst/>
                      </a:prstGeom>
                      <a:ln>
                        <a:solidFill>
                          <a:srgbClr val="FF00FF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79" name="Group 78"/>
                      <p:cNvGrpSpPr/>
                      <p:nvPr/>
                    </p:nvGrpSpPr>
                    <p:grpSpPr>
                      <a:xfrm>
                        <a:off x="342900" y="1320800"/>
                        <a:ext cx="6584950" cy="2159000"/>
                        <a:chOff x="342900" y="1320800"/>
                        <a:chExt cx="6584950" cy="2159000"/>
                      </a:xfrm>
                    </p:grpSpPr>
                    <p:cxnSp>
                      <p:nvCxnSpPr>
                        <p:cNvPr id="8" name="Straight Connector 7"/>
                        <p:cNvCxnSpPr/>
                        <p:nvPr/>
                      </p:nvCxnSpPr>
                      <p:spPr>
                        <a:xfrm flipV="1">
                          <a:off x="1460500" y="2139950"/>
                          <a:ext cx="463550" cy="1651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" name="Straight Connector 8"/>
                        <p:cNvCxnSpPr/>
                        <p:nvPr/>
                      </p:nvCxnSpPr>
                      <p:spPr>
                        <a:xfrm>
                          <a:off x="2660650" y="1860550"/>
                          <a:ext cx="984250" cy="10795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" name="Straight Connector 9"/>
                        <p:cNvCxnSpPr/>
                        <p:nvPr/>
                      </p:nvCxnSpPr>
                      <p:spPr>
                        <a:xfrm>
                          <a:off x="3622040" y="1960880"/>
                          <a:ext cx="772160" cy="40132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" name="Straight Connector 10"/>
                        <p:cNvCxnSpPr/>
                        <p:nvPr/>
                      </p:nvCxnSpPr>
                      <p:spPr>
                        <a:xfrm>
                          <a:off x="4390390" y="2360930"/>
                          <a:ext cx="165100" cy="12065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" name="Straight Connector 11"/>
                        <p:cNvCxnSpPr/>
                        <p:nvPr/>
                      </p:nvCxnSpPr>
                      <p:spPr>
                        <a:xfrm flipH="1">
                          <a:off x="899160" y="2508250"/>
                          <a:ext cx="193040" cy="19431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" name="Straight Connector 12"/>
                        <p:cNvCxnSpPr/>
                        <p:nvPr/>
                      </p:nvCxnSpPr>
                      <p:spPr>
                        <a:xfrm flipH="1">
                          <a:off x="628650" y="2692400"/>
                          <a:ext cx="279400" cy="5080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" name="Straight Connector 13"/>
                        <p:cNvCxnSpPr/>
                        <p:nvPr/>
                      </p:nvCxnSpPr>
                      <p:spPr>
                        <a:xfrm flipH="1">
                          <a:off x="342900" y="3266440"/>
                          <a:ext cx="241300" cy="21336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" name="Straight Connector 23"/>
                        <p:cNvCxnSpPr/>
                        <p:nvPr/>
                      </p:nvCxnSpPr>
                      <p:spPr>
                        <a:xfrm flipV="1">
                          <a:off x="5314950" y="1986280"/>
                          <a:ext cx="567690" cy="59817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" name="Straight Connector 24"/>
                        <p:cNvCxnSpPr/>
                        <p:nvPr/>
                      </p:nvCxnSpPr>
                      <p:spPr>
                        <a:xfrm flipV="1">
                          <a:off x="5861050" y="1761067"/>
                          <a:ext cx="137583" cy="23283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" name="Straight Connector 25"/>
                        <p:cNvCxnSpPr/>
                        <p:nvPr/>
                      </p:nvCxnSpPr>
                      <p:spPr>
                        <a:xfrm flipV="1">
                          <a:off x="5988050" y="1638300"/>
                          <a:ext cx="254000" cy="1397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" name="Straight Connector 26"/>
                        <p:cNvCxnSpPr/>
                        <p:nvPr/>
                      </p:nvCxnSpPr>
                      <p:spPr>
                        <a:xfrm flipV="1">
                          <a:off x="6248400" y="1320800"/>
                          <a:ext cx="679450" cy="3175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" name="Straight Connector 27"/>
                        <p:cNvCxnSpPr/>
                        <p:nvPr/>
                      </p:nvCxnSpPr>
                      <p:spPr>
                        <a:xfrm flipV="1">
                          <a:off x="2021840" y="1854200"/>
                          <a:ext cx="670560" cy="26416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" name="Straight Connector 28"/>
                        <p:cNvCxnSpPr/>
                        <p:nvPr/>
                      </p:nvCxnSpPr>
                      <p:spPr>
                        <a:xfrm>
                          <a:off x="4641850" y="2533650"/>
                          <a:ext cx="165100" cy="9525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0" name="Freeform 29"/>
                        <p:cNvSpPr/>
                        <p:nvPr/>
                      </p:nvSpPr>
                      <p:spPr>
                        <a:xfrm>
                          <a:off x="4813300" y="2578100"/>
                          <a:ext cx="508000" cy="114300"/>
                        </a:xfrm>
                        <a:custGeom>
                          <a:avLst/>
                          <a:gdLst>
                            <a:gd name="connsiteX0" fmla="*/ 508000 w 508000"/>
                            <a:gd name="connsiteY0" fmla="*/ 0 h 114300"/>
                            <a:gd name="connsiteX1" fmla="*/ 476250 w 508000"/>
                            <a:gd name="connsiteY1" fmla="*/ 6350 h 114300"/>
                            <a:gd name="connsiteX2" fmla="*/ 463550 w 508000"/>
                            <a:gd name="connsiteY2" fmla="*/ 25400 h 114300"/>
                            <a:gd name="connsiteX3" fmla="*/ 425450 w 508000"/>
                            <a:gd name="connsiteY3" fmla="*/ 50800 h 114300"/>
                            <a:gd name="connsiteX4" fmla="*/ 406400 w 508000"/>
                            <a:gd name="connsiteY4" fmla="*/ 57150 h 114300"/>
                            <a:gd name="connsiteX5" fmla="*/ 368300 w 508000"/>
                            <a:gd name="connsiteY5" fmla="*/ 82550 h 114300"/>
                            <a:gd name="connsiteX6" fmla="*/ 330200 w 508000"/>
                            <a:gd name="connsiteY6" fmla="*/ 101600 h 114300"/>
                            <a:gd name="connsiteX7" fmla="*/ 285750 w 508000"/>
                            <a:gd name="connsiteY7" fmla="*/ 114300 h 114300"/>
                            <a:gd name="connsiteX8" fmla="*/ 165100 w 508000"/>
                            <a:gd name="connsiteY8" fmla="*/ 107950 h 114300"/>
                            <a:gd name="connsiteX9" fmla="*/ 127000 w 508000"/>
                            <a:gd name="connsiteY9" fmla="*/ 95250 h 114300"/>
                            <a:gd name="connsiteX10" fmla="*/ 88900 w 508000"/>
                            <a:gd name="connsiteY10" fmla="*/ 82550 h 114300"/>
                            <a:gd name="connsiteX11" fmla="*/ 69850 w 508000"/>
                            <a:gd name="connsiteY11" fmla="*/ 76200 h 114300"/>
                            <a:gd name="connsiteX12" fmla="*/ 50800 w 508000"/>
                            <a:gd name="connsiteY12" fmla="*/ 63500 h 114300"/>
                            <a:gd name="connsiteX13" fmla="*/ 12700 w 508000"/>
                            <a:gd name="connsiteY13" fmla="*/ 50800 h 114300"/>
                            <a:gd name="connsiteX14" fmla="*/ 0 w 508000"/>
                            <a:gd name="connsiteY14" fmla="*/ 44450 h 1143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508000" h="114300">
                              <a:moveTo>
                                <a:pt x="508000" y="0"/>
                              </a:moveTo>
                              <a:cubicBezTo>
                                <a:pt x="497417" y="2117"/>
                                <a:pt x="485621" y="995"/>
                                <a:pt x="476250" y="6350"/>
                              </a:cubicBezTo>
                              <a:cubicBezTo>
                                <a:pt x="469624" y="10136"/>
                                <a:pt x="469293" y="20374"/>
                                <a:pt x="463550" y="25400"/>
                              </a:cubicBezTo>
                              <a:cubicBezTo>
                                <a:pt x="452063" y="35451"/>
                                <a:pt x="439930" y="45973"/>
                                <a:pt x="425450" y="50800"/>
                              </a:cubicBezTo>
                              <a:cubicBezTo>
                                <a:pt x="419100" y="52917"/>
                                <a:pt x="412251" y="53899"/>
                                <a:pt x="406400" y="57150"/>
                              </a:cubicBezTo>
                              <a:cubicBezTo>
                                <a:pt x="393057" y="64563"/>
                                <a:pt x="382780" y="77723"/>
                                <a:pt x="368300" y="82550"/>
                              </a:cubicBezTo>
                              <a:cubicBezTo>
                                <a:pt x="320417" y="98511"/>
                                <a:pt x="379439" y="76981"/>
                                <a:pt x="330200" y="101600"/>
                              </a:cubicBezTo>
                              <a:cubicBezTo>
                                <a:pt x="321090" y="106155"/>
                                <a:pt x="293888" y="112265"/>
                                <a:pt x="285750" y="114300"/>
                              </a:cubicBezTo>
                              <a:cubicBezTo>
                                <a:pt x="245533" y="112183"/>
                                <a:pt x="205085" y="112748"/>
                                <a:pt x="165100" y="107950"/>
                              </a:cubicBezTo>
                              <a:cubicBezTo>
                                <a:pt x="151808" y="106355"/>
                                <a:pt x="139700" y="99483"/>
                                <a:pt x="127000" y="95250"/>
                              </a:cubicBezTo>
                              <a:lnTo>
                                <a:pt x="88900" y="82550"/>
                              </a:lnTo>
                              <a:cubicBezTo>
                                <a:pt x="82550" y="80433"/>
                                <a:pt x="75419" y="79913"/>
                                <a:pt x="69850" y="76200"/>
                              </a:cubicBezTo>
                              <a:cubicBezTo>
                                <a:pt x="63500" y="71967"/>
                                <a:pt x="57774" y="66600"/>
                                <a:pt x="50800" y="63500"/>
                              </a:cubicBezTo>
                              <a:cubicBezTo>
                                <a:pt x="38567" y="58063"/>
                                <a:pt x="24674" y="56787"/>
                                <a:pt x="12700" y="50800"/>
                              </a:cubicBezTo>
                              <a:lnTo>
                                <a:pt x="0" y="44450"/>
                              </a:lnTo>
                            </a:path>
                          </a:pathLst>
                        </a:cu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cxnSp>
                      <p:nvCxnSpPr>
                        <p:cNvPr id="33" name="Straight Connector 32"/>
                        <p:cNvCxnSpPr/>
                        <p:nvPr/>
                      </p:nvCxnSpPr>
                      <p:spPr>
                        <a:xfrm flipV="1">
                          <a:off x="565150" y="3162300"/>
                          <a:ext cx="76200" cy="1270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80" name="Group 79"/>
                      <p:cNvGrpSpPr/>
                      <p:nvPr/>
                    </p:nvGrpSpPr>
                    <p:grpSpPr>
                      <a:xfrm>
                        <a:off x="1706880" y="3867150"/>
                        <a:ext cx="6351270" cy="1250950"/>
                        <a:chOff x="1706880" y="3867150"/>
                        <a:chExt cx="6351270" cy="1250950"/>
                      </a:xfrm>
                    </p:grpSpPr>
                    <p:cxnSp>
                      <p:nvCxnSpPr>
                        <p:cNvPr id="17" name="Straight Connector 16"/>
                        <p:cNvCxnSpPr/>
                        <p:nvPr/>
                      </p:nvCxnSpPr>
                      <p:spPr>
                        <a:xfrm>
                          <a:off x="3308350" y="3867150"/>
                          <a:ext cx="933450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" name="Straight Connector 17"/>
                        <p:cNvCxnSpPr/>
                        <p:nvPr/>
                      </p:nvCxnSpPr>
                      <p:spPr>
                        <a:xfrm>
                          <a:off x="4221480" y="3870960"/>
                          <a:ext cx="955040" cy="3556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" name="Straight Connector 18"/>
                        <p:cNvCxnSpPr/>
                        <p:nvPr/>
                      </p:nvCxnSpPr>
                      <p:spPr>
                        <a:xfrm flipV="1">
                          <a:off x="5149850" y="3898900"/>
                          <a:ext cx="622300" cy="635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0" name="Straight Connector 19"/>
                        <p:cNvCxnSpPr/>
                        <p:nvPr/>
                      </p:nvCxnSpPr>
                      <p:spPr>
                        <a:xfrm>
                          <a:off x="5772150" y="3898900"/>
                          <a:ext cx="584200" cy="11430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" name="Straight Connector 20"/>
                        <p:cNvCxnSpPr/>
                        <p:nvPr/>
                      </p:nvCxnSpPr>
                      <p:spPr>
                        <a:xfrm>
                          <a:off x="6350000" y="4008120"/>
                          <a:ext cx="436880" cy="16764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" name="Straight Connector 21"/>
                        <p:cNvCxnSpPr/>
                        <p:nvPr/>
                      </p:nvCxnSpPr>
                      <p:spPr>
                        <a:xfrm>
                          <a:off x="6790267" y="4182533"/>
                          <a:ext cx="428413" cy="282787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" name="Straight Connector 22"/>
                        <p:cNvCxnSpPr/>
                        <p:nvPr/>
                      </p:nvCxnSpPr>
                      <p:spPr>
                        <a:xfrm>
                          <a:off x="7213600" y="4464050"/>
                          <a:ext cx="292100" cy="42545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1" name="Freeform 30"/>
                        <p:cNvSpPr/>
                        <p:nvPr/>
                      </p:nvSpPr>
                      <p:spPr>
                        <a:xfrm>
                          <a:off x="7505700" y="4876800"/>
                          <a:ext cx="552450" cy="241300"/>
                        </a:xfrm>
                        <a:custGeom>
                          <a:avLst/>
                          <a:gdLst>
                            <a:gd name="connsiteX0" fmla="*/ 0 w 552450"/>
                            <a:gd name="connsiteY0" fmla="*/ 0 h 241300"/>
                            <a:gd name="connsiteX1" fmla="*/ 12700 w 552450"/>
                            <a:gd name="connsiteY1" fmla="*/ 31750 h 241300"/>
                            <a:gd name="connsiteX2" fmla="*/ 38100 w 552450"/>
                            <a:gd name="connsiteY2" fmla="*/ 38100 h 241300"/>
                            <a:gd name="connsiteX3" fmla="*/ 57150 w 552450"/>
                            <a:gd name="connsiteY3" fmla="*/ 50800 h 241300"/>
                            <a:gd name="connsiteX4" fmla="*/ 95250 w 552450"/>
                            <a:gd name="connsiteY4" fmla="*/ 63500 h 241300"/>
                            <a:gd name="connsiteX5" fmla="*/ 292100 w 552450"/>
                            <a:gd name="connsiteY5" fmla="*/ 76200 h 241300"/>
                            <a:gd name="connsiteX6" fmla="*/ 387350 w 552450"/>
                            <a:gd name="connsiteY6" fmla="*/ 95250 h 241300"/>
                            <a:gd name="connsiteX7" fmla="*/ 406400 w 552450"/>
                            <a:gd name="connsiteY7" fmla="*/ 101600 h 241300"/>
                            <a:gd name="connsiteX8" fmla="*/ 444500 w 552450"/>
                            <a:gd name="connsiteY8" fmla="*/ 127000 h 241300"/>
                            <a:gd name="connsiteX9" fmla="*/ 469900 w 552450"/>
                            <a:gd name="connsiteY9" fmla="*/ 158750 h 241300"/>
                            <a:gd name="connsiteX10" fmla="*/ 501650 w 552450"/>
                            <a:gd name="connsiteY10" fmla="*/ 184150 h 241300"/>
                            <a:gd name="connsiteX11" fmla="*/ 508000 w 552450"/>
                            <a:gd name="connsiteY11" fmla="*/ 203200 h 241300"/>
                            <a:gd name="connsiteX12" fmla="*/ 546100 w 552450"/>
                            <a:gd name="connsiteY12" fmla="*/ 234950 h 241300"/>
                            <a:gd name="connsiteX13" fmla="*/ 552450 w 552450"/>
                            <a:gd name="connsiteY13" fmla="*/ 241300 h 2413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552450" h="241300">
                              <a:moveTo>
                                <a:pt x="0" y="0"/>
                              </a:moveTo>
                              <a:cubicBezTo>
                                <a:pt x="4233" y="10583"/>
                                <a:pt x="4640" y="23690"/>
                                <a:pt x="12700" y="31750"/>
                              </a:cubicBezTo>
                              <a:cubicBezTo>
                                <a:pt x="18871" y="37921"/>
                                <a:pt x="30078" y="34662"/>
                                <a:pt x="38100" y="38100"/>
                              </a:cubicBezTo>
                              <a:cubicBezTo>
                                <a:pt x="45115" y="41106"/>
                                <a:pt x="50176" y="47700"/>
                                <a:pt x="57150" y="50800"/>
                              </a:cubicBezTo>
                              <a:cubicBezTo>
                                <a:pt x="69383" y="56237"/>
                                <a:pt x="82123" y="60875"/>
                                <a:pt x="95250" y="63500"/>
                              </a:cubicBezTo>
                              <a:cubicBezTo>
                                <a:pt x="181005" y="80651"/>
                                <a:pt x="116215" y="69435"/>
                                <a:pt x="292100" y="76200"/>
                              </a:cubicBezTo>
                              <a:cubicBezTo>
                                <a:pt x="348384" y="94961"/>
                                <a:pt x="316895" y="87422"/>
                                <a:pt x="387350" y="95250"/>
                              </a:cubicBezTo>
                              <a:cubicBezTo>
                                <a:pt x="393700" y="97367"/>
                                <a:pt x="400549" y="98349"/>
                                <a:pt x="406400" y="101600"/>
                              </a:cubicBezTo>
                              <a:cubicBezTo>
                                <a:pt x="419743" y="109013"/>
                                <a:pt x="444500" y="127000"/>
                                <a:pt x="444500" y="127000"/>
                              </a:cubicBezTo>
                              <a:cubicBezTo>
                                <a:pt x="456862" y="164086"/>
                                <a:pt x="441177" y="130027"/>
                                <a:pt x="469900" y="158750"/>
                              </a:cubicBezTo>
                              <a:cubicBezTo>
                                <a:pt x="498623" y="187473"/>
                                <a:pt x="464564" y="171788"/>
                                <a:pt x="501650" y="184150"/>
                              </a:cubicBezTo>
                              <a:cubicBezTo>
                                <a:pt x="503767" y="190500"/>
                                <a:pt x="504287" y="197631"/>
                                <a:pt x="508000" y="203200"/>
                              </a:cubicBezTo>
                              <a:cubicBezTo>
                                <a:pt x="519616" y="220625"/>
                                <a:pt x="530481" y="223236"/>
                                <a:pt x="546100" y="234950"/>
                              </a:cubicBezTo>
                              <a:cubicBezTo>
                                <a:pt x="548495" y="236746"/>
                                <a:pt x="550333" y="239183"/>
                                <a:pt x="552450" y="241300"/>
                              </a:cubicBezTo>
                            </a:path>
                          </a:pathLst>
                        </a:cu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cxnSp>
                      <p:nvCxnSpPr>
                        <p:cNvPr id="34" name="Straight Connector 33"/>
                        <p:cNvCxnSpPr/>
                        <p:nvPr/>
                      </p:nvCxnSpPr>
                      <p:spPr>
                        <a:xfrm flipV="1">
                          <a:off x="2600960" y="3873500"/>
                          <a:ext cx="701040" cy="32766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67" name="Freeform 66"/>
                        <p:cNvSpPr/>
                        <p:nvPr/>
                      </p:nvSpPr>
                      <p:spPr>
                        <a:xfrm>
                          <a:off x="1706880" y="4241588"/>
                          <a:ext cx="782320" cy="579332"/>
                        </a:xfrm>
                        <a:custGeom>
                          <a:avLst/>
                          <a:gdLst>
                            <a:gd name="connsiteX0" fmla="*/ 0 w 782320"/>
                            <a:gd name="connsiteY0" fmla="*/ 579332 h 579332"/>
                            <a:gd name="connsiteX1" fmla="*/ 25400 w 782320"/>
                            <a:gd name="connsiteY1" fmla="*/ 574252 h 579332"/>
                            <a:gd name="connsiteX2" fmla="*/ 55880 w 782320"/>
                            <a:gd name="connsiteY2" fmla="*/ 553932 h 579332"/>
                            <a:gd name="connsiteX3" fmla="*/ 86360 w 782320"/>
                            <a:gd name="connsiteY3" fmla="*/ 543772 h 579332"/>
                            <a:gd name="connsiteX4" fmla="*/ 116840 w 782320"/>
                            <a:gd name="connsiteY4" fmla="*/ 518372 h 579332"/>
                            <a:gd name="connsiteX5" fmla="*/ 147320 w 782320"/>
                            <a:gd name="connsiteY5" fmla="*/ 508212 h 579332"/>
                            <a:gd name="connsiteX6" fmla="*/ 167640 w 782320"/>
                            <a:gd name="connsiteY6" fmla="*/ 482812 h 579332"/>
                            <a:gd name="connsiteX7" fmla="*/ 208280 w 782320"/>
                            <a:gd name="connsiteY7" fmla="*/ 437092 h 579332"/>
                            <a:gd name="connsiteX8" fmla="*/ 223520 w 782320"/>
                            <a:gd name="connsiteY8" fmla="*/ 432012 h 579332"/>
                            <a:gd name="connsiteX9" fmla="*/ 238760 w 782320"/>
                            <a:gd name="connsiteY9" fmla="*/ 421852 h 579332"/>
                            <a:gd name="connsiteX10" fmla="*/ 259080 w 782320"/>
                            <a:gd name="connsiteY10" fmla="*/ 411692 h 579332"/>
                            <a:gd name="connsiteX11" fmla="*/ 264160 w 782320"/>
                            <a:gd name="connsiteY11" fmla="*/ 396452 h 579332"/>
                            <a:gd name="connsiteX12" fmla="*/ 284480 w 782320"/>
                            <a:gd name="connsiteY12" fmla="*/ 381212 h 579332"/>
                            <a:gd name="connsiteX13" fmla="*/ 325120 w 782320"/>
                            <a:gd name="connsiteY13" fmla="*/ 360892 h 579332"/>
                            <a:gd name="connsiteX14" fmla="*/ 340360 w 782320"/>
                            <a:gd name="connsiteY14" fmla="*/ 350732 h 579332"/>
                            <a:gd name="connsiteX15" fmla="*/ 345440 w 782320"/>
                            <a:gd name="connsiteY15" fmla="*/ 335492 h 579332"/>
                            <a:gd name="connsiteX16" fmla="*/ 375920 w 782320"/>
                            <a:gd name="connsiteY16" fmla="*/ 325332 h 579332"/>
                            <a:gd name="connsiteX17" fmla="*/ 391160 w 782320"/>
                            <a:gd name="connsiteY17" fmla="*/ 320252 h 579332"/>
                            <a:gd name="connsiteX18" fmla="*/ 421640 w 782320"/>
                            <a:gd name="connsiteY18" fmla="*/ 299932 h 579332"/>
                            <a:gd name="connsiteX19" fmla="*/ 431800 w 782320"/>
                            <a:gd name="connsiteY19" fmla="*/ 284692 h 579332"/>
                            <a:gd name="connsiteX20" fmla="*/ 447040 w 782320"/>
                            <a:gd name="connsiteY20" fmla="*/ 269452 h 579332"/>
                            <a:gd name="connsiteX21" fmla="*/ 452120 w 782320"/>
                            <a:gd name="connsiteY21" fmla="*/ 254212 h 579332"/>
                            <a:gd name="connsiteX22" fmla="*/ 462280 w 782320"/>
                            <a:gd name="connsiteY22" fmla="*/ 238972 h 579332"/>
                            <a:gd name="connsiteX23" fmla="*/ 467360 w 782320"/>
                            <a:gd name="connsiteY23" fmla="*/ 223732 h 579332"/>
                            <a:gd name="connsiteX24" fmla="*/ 472440 w 782320"/>
                            <a:gd name="connsiteY24" fmla="*/ 203412 h 579332"/>
                            <a:gd name="connsiteX25" fmla="*/ 492760 w 782320"/>
                            <a:gd name="connsiteY25" fmla="*/ 172932 h 579332"/>
                            <a:gd name="connsiteX26" fmla="*/ 502920 w 782320"/>
                            <a:gd name="connsiteY26" fmla="*/ 157692 h 579332"/>
                            <a:gd name="connsiteX27" fmla="*/ 518160 w 782320"/>
                            <a:gd name="connsiteY27" fmla="*/ 152612 h 579332"/>
                            <a:gd name="connsiteX28" fmla="*/ 538480 w 782320"/>
                            <a:gd name="connsiteY28" fmla="*/ 122132 h 579332"/>
                            <a:gd name="connsiteX29" fmla="*/ 568960 w 782320"/>
                            <a:gd name="connsiteY29" fmla="*/ 106892 h 579332"/>
                            <a:gd name="connsiteX30" fmla="*/ 599440 w 782320"/>
                            <a:gd name="connsiteY30" fmla="*/ 91652 h 579332"/>
                            <a:gd name="connsiteX31" fmla="*/ 624840 w 782320"/>
                            <a:gd name="connsiteY31" fmla="*/ 71332 h 579332"/>
                            <a:gd name="connsiteX32" fmla="*/ 655320 w 782320"/>
                            <a:gd name="connsiteY32" fmla="*/ 51012 h 579332"/>
                            <a:gd name="connsiteX33" fmla="*/ 685800 w 782320"/>
                            <a:gd name="connsiteY33" fmla="*/ 40852 h 579332"/>
                            <a:gd name="connsiteX34" fmla="*/ 701040 w 782320"/>
                            <a:gd name="connsiteY34" fmla="*/ 30692 h 579332"/>
                            <a:gd name="connsiteX35" fmla="*/ 731520 w 782320"/>
                            <a:gd name="connsiteY35" fmla="*/ 20532 h 579332"/>
                            <a:gd name="connsiteX36" fmla="*/ 782320 w 782320"/>
                            <a:gd name="connsiteY36" fmla="*/ 212 h 5793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</a:cxnLst>
                          <a:rect l="l" t="t" r="r" b="b"/>
                          <a:pathLst>
                            <a:path w="782320" h="579332">
                              <a:moveTo>
                                <a:pt x="0" y="579332"/>
                              </a:moveTo>
                              <a:cubicBezTo>
                                <a:pt x="8467" y="577639"/>
                                <a:pt x="17540" y="577825"/>
                                <a:pt x="25400" y="574252"/>
                              </a:cubicBezTo>
                              <a:cubicBezTo>
                                <a:pt x="36516" y="569199"/>
                                <a:pt x="44296" y="557793"/>
                                <a:pt x="55880" y="553932"/>
                              </a:cubicBezTo>
                              <a:lnTo>
                                <a:pt x="86360" y="543772"/>
                              </a:lnTo>
                              <a:cubicBezTo>
                                <a:pt x="95930" y="534202"/>
                                <a:pt x="104109" y="524030"/>
                                <a:pt x="116840" y="518372"/>
                              </a:cubicBezTo>
                              <a:cubicBezTo>
                                <a:pt x="126627" y="514022"/>
                                <a:pt x="147320" y="508212"/>
                                <a:pt x="147320" y="508212"/>
                              </a:cubicBezTo>
                              <a:cubicBezTo>
                                <a:pt x="157210" y="478543"/>
                                <a:pt x="144662" y="505790"/>
                                <a:pt x="167640" y="482812"/>
                              </a:cubicBezTo>
                              <a:cubicBezTo>
                                <a:pt x="184582" y="465870"/>
                                <a:pt x="176279" y="447759"/>
                                <a:pt x="208280" y="437092"/>
                              </a:cubicBezTo>
                              <a:cubicBezTo>
                                <a:pt x="213360" y="435399"/>
                                <a:pt x="218731" y="434407"/>
                                <a:pt x="223520" y="432012"/>
                              </a:cubicBezTo>
                              <a:cubicBezTo>
                                <a:pt x="228981" y="429282"/>
                                <a:pt x="233459" y="424881"/>
                                <a:pt x="238760" y="421852"/>
                              </a:cubicBezTo>
                              <a:cubicBezTo>
                                <a:pt x="245335" y="418095"/>
                                <a:pt x="252307" y="415079"/>
                                <a:pt x="259080" y="411692"/>
                              </a:cubicBezTo>
                              <a:cubicBezTo>
                                <a:pt x="260773" y="406612"/>
                                <a:pt x="260732" y="400566"/>
                                <a:pt x="264160" y="396452"/>
                              </a:cubicBezTo>
                              <a:cubicBezTo>
                                <a:pt x="269580" y="389948"/>
                                <a:pt x="277435" y="385908"/>
                                <a:pt x="284480" y="381212"/>
                              </a:cubicBezTo>
                              <a:cubicBezTo>
                                <a:pt x="347848" y="338967"/>
                                <a:pt x="282412" y="382246"/>
                                <a:pt x="325120" y="360892"/>
                              </a:cubicBezTo>
                              <a:cubicBezTo>
                                <a:pt x="330581" y="358162"/>
                                <a:pt x="335280" y="354119"/>
                                <a:pt x="340360" y="350732"/>
                              </a:cubicBezTo>
                              <a:cubicBezTo>
                                <a:pt x="342053" y="345652"/>
                                <a:pt x="341083" y="338604"/>
                                <a:pt x="345440" y="335492"/>
                              </a:cubicBezTo>
                              <a:cubicBezTo>
                                <a:pt x="354155" y="329267"/>
                                <a:pt x="365760" y="328719"/>
                                <a:pt x="375920" y="325332"/>
                              </a:cubicBezTo>
                              <a:cubicBezTo>
                                <a:pt x="381000" y="323639"/>
                                <a:pt x="386705" y="323222"/>
                                <a:pt x="391160" y="320252"/>
                              </a:cubicBezTo>
                              <a:lnTo>
                                <a:pt x="421640" y="299932"/>
                              </a:lnTo>
                              <a:cubicBezTo>
                                <a:pt x="425027" y="294852"/>
                                <a:pt x="427891" y="289382"/>
                                <a:pt x="431800" y="284692"/>
                              </a:cubicBezTo>
                              <a:cubicBezTo>
                                <a:pt x="436399" y="279173"/>
                                <a:pt x="443055" y="275430"/>
                                <a:pt x="447040" y="269452"/>
                              </a:cubicBezTo>
                              <a:cubicBezTo>
                                <a:pt x="450010" y="264997"/>
                                <a:pt x="449725" y="259001"/>
                                <a:pt x="452120" y="254212"/>
                              </a:cubicBezTo>
                              <a:cubicBezTo>
                                <a:pt x="454850" y="248751"/>
                                <a:pt x="459550" y="244433"/>
                                <a:pt x="462280" y="238972"/>
                              </a:cubicBezTo>
                              <a:cubicBezTo>
                                <a:pt x="464675" y="234183"/>
                                <a:pt x="465889" y="228881"/>
                                <a:pt x="467360" y="223732"/>
                              </a:cubicBezTo>
                              <a:cubicBezTo>
                                <a:pt x="469278" y="217019"/>
                                <a:pt x="469318" y="209657"/>
                                <a:pt x="472440" y="203412"/>
                              </a:cubicBezTo>
                              <a:cubicBezTo>
                                <a:pt x="477901" y="192490"/>
                                <a:pt x="485987" y="183092"/>
                                <a:pt x="492760" y="172932"/>
                              </a:cubicBezTo>
                              <a:cubicBezTo>
                                <a:pt x="496147" y="167852"/>
                                <a:pt x="497128" y="159623"/>
                                <a:pt x="502920" y="157692"/>
                              </a:cubicBezTo>
                              <a:lnTo>
                                <a:pt x="518160" y="152612"/>
                              </a:lnTo>
                              <a:cubicBezTo>
                                <a:pt x="524933" y="142452"/>
                                <a:pt x="526896" y="125993"/>
                                <a:pt x="538480" y="122132"/>
                              </a:cubicBezTo>
                              <a:cubicBezTo>
                                <a:pt x="576786" y="109363"/>
                                <a:pt x="529569" y="126587"/>
                                <a:pt x="568960" y="106892"/>
                              </a:cubicBezTo>
                              <a:cubicBezTo>
                                <a:pt x="611024" y="85860"/>
                                <a:pt x="555764" y="120769"/>
                                <a:pt x="599440" y="91652"/>
                              </a:cubicBezTo>
                              <a:cubicBezTo>
                                <a:pt x="618213" y="63493"/>
                                <a:pt x="598859" y="85766"/>
                                <a:pt x="624840" y="71332"/>
                              </a:cubicBezTo>
                              <a:cubicBezTo>
                                <a:pt x="635514" y="65402"/>
                                <a:pt x="643736" y="54873"/>
                                <a:pt x="655320" y="51012"/>
                              </a:cubicBezTo>
                              <a:cubicBezTo>
                                <a:pt x="665480" y="47625"/>
                                <a:pt x="676889" y="46793"/>
                                <a:pt x="685800" y="40852"/>
                              </a:cubicBezTo>
                              <a:cubicBezTo>
                                <a:pt x="690880" y="37465"/>
                                <a:pt x="695461" y="33172"/>
                                <a:pt x="701040" y="30692"/>
                              </a:cubicBezTo>
                              <a:cubicBezTo>
                                <a:pt x="710827" y="26342"/>
                                <a:pt x="722609" y="26473"/>
                                <a:pt x="731520" y="20532"/>
                              </a:cubicBezTo>
                              <a:cubicBezTo>
                                <a:pt x="767636" y="-3545"/>
                                <a:pt x="749789" y="212"/>
                                <a:pt x="782320" y="212"/>
                              </a:cubicBezTo>
                            </a:path>
                          </a:pathLst>
                        </a:custGeom>
                        <a:ln>
                          <a:solidFill>
                            <a:srgbClr val="FF00FF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6" name="Straight Connector 5"/>
                    <p:cNvCxnSpPr/>
                    <p:nvPr/>
                  </p:nvCxnSpPr>
                  <p:spPr>
                    <a:xfrm>
                      <a:off x="342900" y="4565650"/>
                      <a:ext cx="298450" cy="241300"/>
                    </a:xfrm>
                    <a:prstGeom prst="line">
                      <a:avLst/>
                    </a:prstGeom>
                    <a:ln>
                      <a:solidFill>
                        <a:srgbClr val="FF00FF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2900680" y="1569721"/>
                    <a:ext cx="972820" cy="26161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rgbClr val="008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rgbClr val="000000"/>
                        </a:solidFill>
                      </a:rPr>
                      <a:t>MARIEMONT</a:t>
                    </a:r>
                    <a:endParaRPr lang="en-US" sz="1100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192780" y="4295140"/>
                    <a:ext cx="883920" cy="26161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rgbClr val="377C29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rgbClr val="000000"/>
                        </a:solidFill>
                      </a:rPr>
                      <a:t>NEWTOWN</a:t>
                    </a:r>
                    <a:endParaRPr lang="en-US" sz="1100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cxnSp>
            <p:nvCxnSpPr>
              <p:cNvPr id="59" name="Straight Connector 58"/>
              <p:cNvCxnSpPr/>
              <p:nvPr/>
            </p:nvCxnSpPr>
            <p:spPr>
              <a:xfrm flipH="1">
                <a:off x="1200150" y="2343150"/>
                <a:ext cx="298450" cy="120650"/>
              </a:xfrm>
              <a:prstGeom prst="line">
                <a:avLst/>
              </a:prstGeom>
              <a:ln>
                <a:solidFill>
                  <a:srgbClr val="FF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/>
            <p:cNvCxnSpPr/>
            <p:nvPr/>
          </p:nvCxnSpPr>
          <p:spPr>
            <a:xfrm>
              <a:off x="660400" y="4845050"/>
              <a:ext cx="146050" cy="17780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1397000" y="4864100"/>
              <a:ext cx="336550" cy="15875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094" y="1866899"/>
            <a:ext cx="3593414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 Corridor vs.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4" y="1409701"/>
            <a:ext cx="4605866" cy="5350933"/>
          </a:xfrm>
        </p:spPr>
        <p:txBody>
          <a:bodyPr>
            <a:normAutofit fontScale="77500" lnSpcReduction="20000"/>
          </a:bodyPr>
          <a:lstStyle/>
          <a:p>
            <a:r>
              <a:rPr lang="en-US" sz="3700" dirty="0" smtClean="0"/>
              <a:t>Study Corridor</a:t>
            </a:r>
          </a:p>
          <a:p>
            <a:pPr lvl="1"/>
            <a:r>
              <a:rPr lang="en-US" dirty="0" smtClean="0"/>
              <a:t>Wide study area in which specific alignments will be developed</a:t>
            </a:r>
          </a:p>
          <a:p>
            <a:pPr lvl="1"/>
            <a:r>
              <a:rPr lang="en-US" dirty="0" smtClean="0"/>
              <a:t>May contain multiple alignment possibilities</a:t>
            </a:r>
          </a:p>
          <a:p>
            <a:pPr lvl="1"/>
            <a:r>
              <a:rPr lang="en-US" dirty="0" smtClean="0"/>
              <a:t>Is typically much wider – by several hundred feet – than the actual road</a:t>
            </a:r>
            <a:endParaRPr lang="en-US" dirty="0"/>
          </a:p>
          <a:p>
            <a:pPr>
              <a:spcBef>
                <a:spcPts val="1000"/>
              </a:spcBef>
            </a:pPr>
            <a:r>
              <a:rPr lang="en-US" sz="3700" dirty="0" smtClean="0"/>
              <a:t>Alignments</a:t>
            </a:r>
          </a:p>
          <a:p>
            <a:pPr lvl="1"/>
            <a:r>
              <a:rPr lang="en-US" dirty="0" smtClean="0"/>
              <a:t>Actual footprint</a:t>
            </a:r>
          </a:p>
          <a:p>
            <a:pPr lvl="1"/>
            <a:r>
              <a:rPr lang="en-US" dirty="0" smtClean="0"/>
              <a:t>Width depends </a:t>
            </a:r>
            <a:r>
              <a:rPr lang="en-US" dirty="0"/>
              <a:t>on </a:t>
            </a:r>
            <a:r>
              <a:rPr lang="en-US" dirty="0" smtClean="0"/>
              <a:t>components (road, rail, bike/walking paths, shoulders, medians, etc.)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1255" y="2119960"/>
            <a:ext cx="1215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 </a:t>
            </a:r>
            <a:br>
              <a:rPr lang="en-US" b="1" dirty="0" smtClean="0"/>
            </a:br>
            <a:r>
              <a:rPr lang="en-US" b="1" dirty="0" smtClean="0"/>
              <a:t>CORRIDOR</a:t>
            </a:r>
            <a:br>
              <a:rPr lang="en-US" b="1" dirty="0" smtClean="0"/>
            </a:br>
            <a:r>
              <a:rPr lang="en-US" b="1" dirty="0" smtClean="0"/>
              <a:t>Width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15326" y="3565887"/>
            <a:ext cx="1363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 </a:t>
            </a:r>
            <a:br>
              <a:rPr lang="en-US" b="1" dirty="0" smtClean="0"/>
            </a:br>
            <a:r>
              <a:rPr lang="en-US" b="1" dirty="0" smtClean="0"/>
              <a:t>ALIGNMENT</a:t>
            </a:r>
            <a:br>
              <a:rPr lang="en-US" b="1" dirty="0" smtClean="0"/>
            </a:br>
            <a:r>
              <a:rPr lang="en-US" b="1" dirty="0" smtClean="0"/>
              <a:t>Width*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971622" y="3569248"/>
            <a:ext cx="503175" cy="179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579618" y="2601305"/>
            <a:ext cx="575057" cy="2396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98528" y="5266269"/>
            <a:ext cx="36406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smtClean="0"/>
              <a:t>*Note:  Location of alignments are not yet</a:t>
            </a:r>
            <a:br>
              <a:rPr lang="en-US" sz="1500" i="1" dirty="0" smtClean="0"/>
            </a:br>
            <a:r>
              <a:rPr lang="en-US" sz="1500" i="1" dirty="0" smtClean="0"/>
              <a:t>  determined. Location in image is shown for illustration purposes only.</a:t>
            </a:r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16209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32 Relocation Feasibility Study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800" dirty="0" smtClean="0"/>
              <a:t>Further evaluated the preliminary project corridors advanced in Tier 1 EIS</a:t>
            </a:r>
          </a:p>
          <a:p>
            <a:pPr>
              <a:spcAft>
                <a:spcPts val="1000"/>
              </a:spcAft>
            </a:pPr>
            <a:r>
              <a:rPr lang="en-US" sz="2800" dirty="0" smtClean="0"/>
              <a:t>Recommended elimination of many corridors due to impacts, costs, engineering constraints and other considerations</a:t>
            </a:r>
          </a:p>
          <a:p>
            <a:pPr>
              <a:spcAft>
                <a:spcPts val="1000"/>
              </a:spcAft>
            </a:pPr>
            <a:r>
              <a:rPr lang="en-US" sz="2800" dirty="0" smtClean="0"/>
              <a:t>Recommended several corridors for further consideration and analysis</a:t>
            </a:r>
          </a:p>
          <a:p>
            <a:pPr>
              <a:spcAft>
                <a:spcPts val="1000"/>
              </a:spcAft>
            </a:pPr>
            <a:r>
              <a:rPr lang="en-US" sz="2800" dirty="0" smtClean="0"/>
              <a:t>A preferred corridor was not identified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51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-15292"/>
            <a:ext cx="875029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Corridors for Further Study - Mar. 2012</a:t>
            </a:r>
            <a:endParaRPr lang="en-US" sz="4000" dirty="0"/>
          </a:p>
        </p:txBody>
      </p:sp>
      <p:pic>
        <p:nvPicPr>
          <p:cNvPr id="16" name="Picture 15" descr="Figure 17 - Alternative Corridors Recommended for Advancement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18913" y="-588048"/>
            <a:ext cx="5156198" cy="87706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91840" y="4157980"/>
            <a:ext cx="1737360" cy="89255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000000"/>
                </a:solidFill>
              </a:rPr>
              <a:t>CORRIDOR L1/P</a:t>
            </a:r>
            <a:br>
              <a:rPr lang="en-US" sz="1300" dirty="0" smtClean="0">
                <a:solidFill>
                  <a:srgbClr val="000000"/>
                </a:solidFill>
              </a:rPr>
            </a:br>
            <a:r>
              <a:rPr lang="en-US" sz="1300" dirty="0" smtClean="0">
                <a:solidFill>
                  <a:srgbClr val="000000"/>
                </a:solidFill>
              </a:rPr>
              <a:t> IS </a:t>
            </a:r>
            <a:r>
              <a:rPr lang="en-US" sz="1300" b="1" i="1" dirty="0" smtClean="0">
                <a:solidFill>
                  <a:srgbClr val="000000"/>
                </a:solidFill>
              </a:rPr>
              <a:t>RAIL ONLY</a:t>
            </a:r>
            <a:r>
              <a:rPr lang="en-US" sz="1300" dirty="0" smtClean="0">
                <a:solidFill>
                  <a:srgbClr val="000000"/>
                </a:solidFill>
              </a:rPr>
              <a:t>, </a:t>
            </a:r>
            <a:br>
              <a:rPr lang="en-US" sz="1300" dirty="0" smtClean="0">
                <a:solidFill>
                  <a:srgbClr val="000000"/>
                </a:solidFill>
              </a:rPr>
            </a:br>
            <a:r>
              <a:rPr lang="en-US" sz="1300" dirty="0" smtClean="0">
                <a:solidFill>
                  <a:srgbClr val="000000"/>
                </a:solidFill>
              </a:rPr>
              <a:t>AND FOLLOWS EXISTING ALIGNMENT</a:t>
            </a:r>
            <a:endParaRPr lang="en-US" sz="1300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632200" y="3670300"/>
            <a:ext cx="16933" cy="50800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724400" y="3780367"/>
            <a:ext cx="12700" cy="359833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958850" y="2457450"/>
            <a:ext cx="114300" cy="95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71502" y="5033439"/>
            <a:ext cx="2514598" cy="108796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700" dirty="0" smtClean="0"/>
              <a:t>                                          </a:t>
            </a:r>
            <a:r>
              <a:rPr lang="en-US" sz="1400" b="1" dirty="0" smtClean="0"/>
              <a:t>LEGEND</a:t>
            </a:r>
          </a:p>
          <a:p>
            <a:pPr>
              <a:spcAft>
                <a:spcPts val="800"/>
              </a:spcAft>
            </a:pPr>
            <a:r>
              <a:rPr lang="en-US" sz="1200" dirty="0" smtClean="0"/>
              <a:t>	    </a:t>
            </a:r>
            <a:r>
              <a:rPr lang="en-US" sz="1300" b="1" dirty="0" smtClean="0"/>
              <a:t>=  Project Study Area</a:t>
            </a:r>
          </a:p>
          <a:p>
            <a:pPr>
              <a:spcAft>
                <a:spcPts val="500"/>
              </a:spcAft>
            </a:pPr>
            <a:r>
              <a:rPr lang="en-US" sz="1300" b="1" dirty="0"/>
              <a:t>	</a:t>
            </a:r>
            <a:r>
              <a:rPr lang="en-US" sz="1300" b="1" dirty="0" smtClean="0"/>
              <a:t>    =   Corridors </a:t>
            </a:r>
            <a:r>
              <a:rPr lang="en-US" sz="1300" b="1" dirty="0"/>
              <a:t>r</a:t>
            </a:r>
            <a:r>
              <a:rPr lang="en-US" sz="1300" b="1" dirty="0" smtClean="0"/>
              <a:t>ecommended 	       </a:t>
            </a:r>
            <a:r>
              <a:rPr lang="en-US" sz="1300" b="1" dirty="0"/>
              <a:t> </a:t>
            </a:r>
            <a:r>
              <a:rPr lang="en-US" sz="1300" b="1" dirty="0" smtClean="0"/>
              <a:t>for further study 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723900" y="5461000"/>
            <a:ext cx="410634" cy="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0" y="6413500"/>
            <a:ext cx="9156700" cy="469900"/>
          </a:xfrm>
          <a:prstGeom prst="rect">
            <a:avLst/>
          </a:prstGeom>
          <a:solidFill>
            <a:srgbClr val="377C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rgbClr val="000000"/>
                </a:solidFill>
              </a:rPr>
              <a:t>Map Source:  SR 32 Relocation Project Feasibility Study, March 2012.  Figure </a:t>
            </a:r>
            <a:r>
              <a:rPr lang="en-US" sz="1500" b="1" i="1" dirty="0" smtClean="0">
                <a:solidFill>
                  <a:srgbClr val="000000"/>
                </a:solidFill>
              </a:rPr>
              <a:t>17.</a:t>
            </a:r>
          </a:p>
          <a:p>
            <a:pPr algn="ctr"/>
            <a:endParaRPr lang="en-US" sz="500" b="1" i="1" dirty="0" smtClean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8450" y="1320800"/>
            <a:ext cx="7799917" cy="3826933"/>
            <a:chOff x="298450" y="1320800"/>
            <a:chExt cx="7799917" cy="3826933"/>
          </a:xfrm>
        </p:grpSpPr>
        <p:sp>
          <p:nvSpPr>
            <p:cNvPr id="8" name="TextBox 7"/>
            <p:cNvSpPr txBox="1"/>
            <p:nvPr/>
          </p:nvSpPr>
          <p:spPr>
            <a:xfrm>
              <a:off x="970280" y="1780540"/>
              <a:ext cx="668020" cy="26161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377C2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000000"/>
                  </a:solidFill>
                </a:rPr>
                <a:t>FAIRFAX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3022600"/>
              <a:ext cx="622299" cy="26161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377C2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000000"/>
                  </a:solidFill>
                </a:rPr>
                <a:t>ANCOR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98450" y="1320800"/>
              <a:ext cx="7799917" cy="3826933"/>
              <a:chOff x="298450" y="1320800"/>
              <a:chExt cx="7799917" cy="382693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98450" y="1320800"/>
                <a:ext cx="6629400" cy="2203450"/>
                <a:chOff x="298450" y="1320800"/>
                <a:chExt cx="6629400" cy="220345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2578100" y="1854200"/>
                  <a:ext cx="1066800" cy="1143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644900" y="1968500"/>
                  <a:ext cx="749300" cy="3810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4400550" y="2355850"/>
                  <a:ext cx="165100" cy="1206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>
                  <a:stCxn id="37" idx="1"/>
                </p:cNvCxnSpPr>
                <p:nvPr/>
              </p:nvCxnSpPr>
              <p:spPr>
                <a:xfrm flipV="1">
                  <a:off x="5289550" y="1981200"/>
                  <a:ext cx="582083" cy="6032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5861050" y="1761067"/>
                  <a:ext cx="137583" cy="232834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5988050" y="1638300"/>
                  <a:ext cx="254000" cy="1397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6248400" y="1320800"/>
                  <a:ext cx="679450" cy="3175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4641850" y="2533650"/>
                  <a:ext cx="165100" cy="952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Freeform 36"/>
                <p:cNvSpPr/>
                <p:nvPr/>
              </p:nvSpPr>
              <p:spPr>
                <a:xfrm>
                  <a:off x="4813300" y="2578100"/>
                  <a:ext cx="508000" cy="114300"/>
                </a:xfrm>
                <a:custGeom>
                  <a:avLst/>
                  <a:gdLst>
                    <a:gd name="connsiteX0" fmla="*/ 508000 w 508000"/>
                    <a:gd name="connsiteY0" fmla="*/ 0 h 114300"/>
                    <a:gd name="connsiteX1" fmla="*/ 476250 w 508000"/>
                    <a:gd name="connsiteY1" fmla="*/ 6350 h 114300"/>
                    <a:gd name="connsiteX2" fmla="*/ 463550 w 508000"/>
                    <a:gd name="connsiteY2" fmla="*/ 25400 h 114300"/>
                    <a:gd name="connsiteX3" fmla="*/ 425450 w 508000"/>
                    <a:gd name="connsiteY3" fmla="*/ 50800 h 114300"/>
                    <a:gd name="connsiteX4" fmla="*/ 406400 w 508000"/>
                    <a:gd name="connsiteY4" fmla="*/ 57150 h 114300"/>
                    <a:gd name="connsiteX5" fmla="*/ 368300 w 508000"/>
                    <a:gd name="connsiteY5" fmla="*/ 82550 h 114300"/>
                    <a:gd name="connsiteX6" fmla="*/ 330200 w 508000"/>
                    <a:gd name="connsiteY6" fmla="*/ 101600 h 114300"/>
                    <a:gd name="connsiteX7" fmla="*/ 285750 w 508000"/>
                    <a:gd name="connsiteY7" fmla="*/ 114300 h 114300"/>
                    <a:gd name="connsiteX8" fmla="*/ 165100 w 508000"/>
                    <a:gd name="connsiteY8" fmla="*/ 107950 h 114300"/>
                    <a:gd name="connsiteX9" fmla="*/ 127000 w 508000"/>
                    <a:gd name="connsiteY9" fmla="*/ 95250 h 114300"/>
                    <a:gd name="connsiteX10" fmla="*/ 88900 w 508000"/>
                    <a:gd name="connsiteY10" fmla="*/ 82550 h 114300"/>
                    <a:gd name="connsiteX11" fmla="*/ 69850 w 508000"/>
                    <a:gd name="connsiteY11" fmla="*/ 76200 h 114300"/>
                    <a:gd name="connsiteX12" fmla="*/ 50800 w 508000"/>
                    <a:gd name="connsiteY12" fmla="*/ 63500 h 114300"/>
                    <a:gd name="connsiteX13" fmla="*/ 12700 w 508000"/>
                    <a:gd name="connsiteY13" fmla="*/ 50800 h 114300"/>
                    <a:gd name="connsiteX14" fmla="*/ 0 w 508000"/>
                    <a:gd name="connsiteY14" fmla="*/ 4445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8000" h="114300">
                      <a:moveTo>
                        <a:pt x="508000" y="0"/>
                      </a:moveTo>
                      <a:cubicBezTo>
                        <a:pt x="497417" y="2117"/>
                        <a:pt x="485621" y="995"/>
                        <a:pt x="476250" y="6350"/>
                      </a:cubicBezTo>
                      <a:cubicBezTo>
                        <a:pt x="469624" y="10136"/>
                        <a:pt x="469293" y="20374"/>
                        <a:pt x="463550" y="25400"/>
                      </a:cubicBezTo>
                      <a:cubicBezTo>
                        <a:pt x="452063" y="35451"/>
                        <a:pt x="439930" y="45973"/>
                        <a:pt x="425450" y="50800"/>
                      </a:cubicBezTo>
                      <a:cubicBezTo>
                        <a:pt x="419100" y="52917"/>
                        <a:pt x="412251" y="53899"/>
                        <a:pt x="406400" y="57150"/>
                      </a:cubicBezTo>
                      <a:cubicBezTo>
                        <a:pt x="393057" y="64563"/>
                        <a:pt x="382780" y="77723"/>
                        <a:pt x="368300" y="82550"/>
                      </a:cubicBezTo>
                      <a:cubicBezTo>
                        <a:pt x="320417" y="98511"/>
                        <a:pt x="379439" y="76981"/>
                        <a:pt x="330200" y="101600"/>
                      </a:cubicBezTo>
                      <a:cubicBezTo>
                        <a:pt x="321090" y="106155"/>
                        <a:pt x="293888" y="112265"/>
                        <a:pt x="285750" y="114300"/>
                      </a:cubicBezTo>
                      <a:cubicBezTo>
                        <a:pt x="245533" y="112183"/>
                        <a:pt x="205085" y="112748"/>
                        <a:pt x="165100" y="107950"/>
                      </a:cubicBezTo>
                      <a:cubicBezTo>
                        <a:pt x="151808" y="106355"/>
                        <a:pt x="139700" y="99483"/>
                        <a:pt x="127000" y="95250"/>
                      </a:cubicBezTo>
                      <a:lnTo>
                        <a:pt x="88900" y="82550"/>
                      </a:lnTo>
                      <a:cubicBezTo>
                        <a:pt x="82550" y="80433"/>
                        <a:pt x="75419" y="79913"/>
                        <a:pt x="69850" y="76200"/>
                      </a:cubicBezTo>
                      <a:cubicBezTo>
                        <a:pt x="63500" y="71967"/>
                        <a:pt x="57774" y="66600"/>
                        <a:pt x="50800" y="63500"/>
                      </a:cubicBezTo>
                      <a:cubicBezTo>
                        <a:pt x="38567" y="58063"/>
                        <a:pt x="24674" y="56787"/>
                        <a:pt x="12700" y="50800"/>
                      </a:cubicBezTo>
                      <a:lnTo>
                        <a:pt x="0" y="44450"/>
                      </a:lnTo>
                    </a:path>
                  </a:pathLst>
                </a:cu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1060450" y="2120900"/>
                  <a:ext cx="863600" cy="3429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2006600" y="1854200"/>
                  <a:ext cx="596900" cy="2159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622300" y="2559050"/>
                  <a:ext cx="323850" cy="5905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08000" y="3124200"/>
                  <a:ext cx="139700" cy="1778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298450" y="3390900"/>
                  <a:ext cx="152400" cy="1333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1397000" y="2582333"/>
                <a:ext cx="6701367" cy="2565400"/>
                <a:chOff x="1388533" y="2590800"/>
                <a:chExt cx="6701367" cy="2565400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772150" y="3898900"/>
                  <a:ext cx="584200" cy="1143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7213600" y="4464050"/>
                  <a:ext cx="292100" cy="4254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Freeform 37"/>
                <p:cNvSpPr/>
                <p:nvPr/>
              </p:nvSpPr>
              <p:spPr>
                <a:xfrm>
                  <a:off x="7505700" y="4876800"/>
                  <a:ext cx="584200" cy="279400"/>
                </a:xfrm>
                <a:custGeom>
                  <a:avLst/>
                  <a:gdLst>
                    <a:gd name="connsiteX0" fmla="*/ 0 w 552450"/>
                    <a:gd name="connsiteY0" fmla="*/ 0 h 241300"/>
                    <a:gd name="connsiteX1" fmla="*/ 12700 w 552450"/>
                    <a:gd name="connsiteY1" fmla="*/ 31750 h 241300"/>
                    <a:gd name="connsiteX2" fmla="*/ 38100 w 552450"/>
                    <a:gd name="connsiteY2" fmla="*/ 38100 h 241300"/>
                    <a:gd name="connsiteX3" fmla="*/ 57150 w 552450"/>
                    <a:gd name="connsiteY3" fmla="*/ 50800 h 241300"/>
                    <a:gd name="connsiteX4" fmla="*/ 95250 w 552450"/>
                    <a:gd name="connsiteY4" fmla="*/ 63500 h 241300"/>
                    <a:gd name="connsiteX5" fmla="*/ 292100 w 552450"/>
                    <a:gd name="connsiteY5" fmla="*/ 76200 h 241300"/>
                    <a:gd name="connsiteX6" fmla="*/ 387350 w 552450"/>
                    <a:gd name="connsiteY6" fmla="*/ 95250 h 241300"/>
                    <a:gd name="connsiteX7" fmla="*/ 406400 w 552450"/>
                    <a:gd name="connsiteY7" fmla="*/ 101600 h 241300"/>
                    <a:gd name="connsiteX8" fmla="*/ 444500 w 552450"/>
                    <a:gd name="connsiteY8" fmla="*/ 127000 h 241300"/>
                    <a:gd name="connsiteX9" fmla="*/ 469900 w 552450"/>
                    <a:gd name="connsiteY9" fmla="*/ 158750 h 241300"/>
                    <a:gd name="connsiteX10" fmla="*/ 501650 w 552450"/>
                    <a:gd name="connsiteY10" fmla="*/ 184150 h 241300"/>
                    <a:gd name="connsiteX11" fmla="*/ 508000 w 552450"/>
                    <a:gd name="connsiteY11" fmla="*/ 203200 h 241300"/>
                    <a:gd name="connsiteX12" fmla="*/ 546100 w 552450"/>
                    <a:gd name="connsiteY12" fmla="*/ 234950 h 241300"/>
                    <a:gd name="connsiteX13" fmla="*/ 552450 w 552450"/>
                    <a:gd name="connsiteY13" fmla="*/ 241300 h 2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52450" h="241300">
                      <a:moveTo>
                        <a:pt x="0" y="0"/>
                      </a:moveTo>
                      <a:cubicBezTo>
                        <a:pt x="4233" y="10583"/>
                        <a:pt x="4640" y="23690"/>
                        <a:pt x="12700" y="31750"/>
                      </a:cubicBezTo>
                      <a:cubicBezTo>
                        <a:pt x="18871" y="37921"/>
                        <a:pt x="30078" y="34662"/>
                        <a:pt x="38100" y="38100"/>
                      </a:cubicBezTo>
                      <a:cubicBezTo>
                        <a:pt x="45115" y="41106"/>
                        <a:pt x="50176" y="47700"/>
                        <a:pt x="57150" y="50800"/>
                      </a:cubicBezTo>
                      <a:cubicBezTo>
                        <a:pt x="69383" y="56237"/>
                        <a:pt x="82123" y="60875"/>
                        <a:pt x="95250" y="63500"/>
                      </a:cubicBezTo>
                      <a:cubicBezTo>
                        <a:pt x="181005" y="80651"/>
                        <a:pt x="116215" y="69435"/>
                        <a:pt x="292100" y="76200"/>
                      </a:cubicBezTo>
                      <a:cubicBezTo>
                        <a:pt x="348384" y="94961"/>
                        <a:pt x="316895" y="87422"/>
                        <a:pt x="387350" y="95250"/>
                      </a:cubicBezTo>
                      <a:cubicBezTo>
                        <a:pt x="393700" y="97367"/>
                        <a:pt x="400549" y="98349"/>
                        <a:pt x="406400" y="101600"/>
                      </a:cubicBezTo>
                      <a:cubicBezTo>
                        <a:pt x="419743" y="109013"/>
                        <a:pt x="444500" y="127000"/>
                        <a:pt x="444500" y="127000"/>
                      </a:cubicBezTo>
                      <a:cubicBezTo>
                        <a:pt x="456862" y="164086"/>
                        <a:pt x="441177" y="130027"/>
                        <a:pt x="469900" y="158750"/>
                      </a:cubicBezTo>
                      <a:cubicBezTo>
                        <a:pt x="498623" y="187473"/>
                        <a:pt x="464564" y="171788"/>
                        <a:pt x="501650" y="184150"/>
                      </a:cubicBezTo>
                      <a:cubicBezTo>
                        <a:pt x="503767" y="190500"/>
                        <a:pt x="504287" y="197631"/>
                        <a:pt x="508000" y="203200"/>
                      </a:cubicBezTo>
                      <a:cubicBezTo>
                        <a:pt x="519616" y="220625"/>
                        <a:pt x="530481" y="223236"/>
                        <a:pt x="546100" y="234950"/>
                      </a:cubicBezTo>
                      <a:cubicBezTo>
                        <a:pt x="548495" y="236746"/>
                        <a:pt x="550333" y="239183"/>
                        <a:pt x="552450" y="241300"/>
                      </a:cubicBezTo>
                    </a:path>
                  </a:pathLst>
                </a:cu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3960283" y="2590800"/>
                  <a:ext cx="770467" cy="1310217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Straight Connector 3"/>
                <p:cNvCxnSpPr/>
                <p:nvPr/>
              </p:nvCxnSpPr>
              <p:spPr>
                <a:xfrm flipV="1">
                  <a:off x="2578100" y="3911600"/>
                  <a:ext cx="719666" cy="2857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 flipV="1">
                  <a:off x="3302000" y="3892550"/>
                  <a:ext cx="1231900" cy="190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4648200" y="3905250"/>
                  <a:ext cx="488950" cy="190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5126566" y="3911600"/>
                  <a:ext cx="670984" cy="127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6341533" y="4013200"/>
                  <a:ext cx="503767" cy="2032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6934200" y="4267200"/>
                  <a:ext cx="292100" cy="2222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2222500" y="4248150"/>
                  <a:ext cx="260350" cy="1206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2089150" y="4375150"/>
                  <a:ext cx="133350" cy="1714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1803400" y="4540250"/>
                  <a:ext cx="292100" cy="2286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1388533" y="4764617"/>
                  <a:ext cx="423333" cy="218017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311150" y="4591050"/>
                <a:ext cx="450850" cy="393700"/>
                <a:chOff x="311150" y="4591050"/>
                <a:chExt cx="450850" cy="3937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311150" y="4591050"/>
                  <a:ext cx="285750" cy="20955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584200" y="4794250"/>
                  <a:ext cx="177800" cy="1905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9" name="TextBox 48"/>
            <p:cNvSpPr txBox="1"/>
            <p:nvPr/>
          </p:nvSpPr>
          <p:spPr>
            <a:xfrm>
              <a:off x="2418080" y="1442721"/>
              <a:ext cx="972820" cy="26161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000000"/>
                  </a:solidFill>
                </a:rPr>
                <a:t>MARIEMONT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666902" y="5673112"/>
            <a:ext cx="491431" cy="207627"/>
          </a:xfrm>
          <a:prstGeom prst="rect">
            <a:avLst/>
          </a:prstGeom>
          <a:solidFill>
            <a:srgbClr val="FFFF99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7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Mariemont South 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6205"/>
            <a:ext cx="4717758" cy="4963863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2006 – Area identified as a public use space in Tier 1 FEIS</a:t>
            </a:r>
          </a:p>
          <a:p>
            <a:r>
              <a:rPr lang="en-US" dirty="0" smtClean="0"/>
              <a:t>A review of Feasibility Study and Phase 1 history/architecture studies in 2012 clarified that: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ite is included within the Mariemont National Historical Landmark boundary</a:t>
            </a:r>
          </a:p>
          <a:p>
            <a:pPr lvl="1"/>
            <a:r>
              <a:rPr lang="en-US" dirty="0"/>
              <a:t>Village of Mariemont is </a:t>
            </a:r>
            <a:r>
              <a:rPr lang="en-US" dirty="0" smtClean="0"/>
              <a:t>now developing/using site for recreation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L1020630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71" y="1192667"/>
            <a:ext cx="2990751" cy="199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300" y="2466974"/>
            <a:ext cx="2874433" cy="2155825"/>
          </a:xfrm>
          <a:prstGeom prst="rect">
            <a:avLst/>
          </a:prstGeom>
        </p:spPr>
      </p:pic>
      <p:pic>
        <p:nvPicPr>
          <p:cNvPr id="8" name="Picture 7" descr="L102064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014" y="4140335"/>
            <a:ext cx="2895422" cy="217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9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48" y="1284742"/>
            <a:ext cx="8494858" cy="5014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47" y="282208"/>
            <a:ext cx="8788394" cy="862946"/>
          </a:xfrm>
        </p:spPr>
        <p:txBody>
          <a:bodyPr>
            <a:normAutofit/>
          </a:bodyPr>
          <a:lstStyle/>
          <a:p>
            <a:r>
              <a:rPr lang="en-US" sz="3400" dirty="0" smtClean="0"/>
              <a:t>Updated Corridors for Further Study – Dec. 2012</a:t>
            </a:r>
            <a:endParaRPr lang="en-US" sz="34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892300" y="3258820"/>
            <a:ext cx="12700" cy="42418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31540" y="3980180"/>
            <a:ext cx="1559560" cy="46166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CORRIDOR L1/P</a:t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 IS </a:t>
            </a:r>
            <a:r>
              <a:rPr lang="en-US" sz="1200" b="1" i="1" dirty="0" smtClean="0">
                <a:solidFill>
                  <a:srgbClr val="000000"/>
                </a:solidFill>
              </a:rPr>
              <a:t>RAIL ONLY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691467" y="3683000"/>
            <a:ext cx="4229" cy="29210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715933" y="3797300"/>
            <a:ext cx="0" cy="18626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0" y="6362700"/>
            <a:ext cx="9156700" cy="533400"/>
          </a:xfrm>
          <a:prstGeom prst="rect">
            <a:avLst/>
          </a:prstGeom>
          <a:solidFill>
            <a:srgbClr val="377C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rgbClr val="000000"/>
                </a:solidFill>
              </a:rPr>
              <a:t>Map Source:  SR 32 Relocation Project Feasibility </a:t>
            </a:r>
            <a:r>
              <a:rPr lang="en-US" sz="1500" b="1" i="1" dirty="0" smtClean="0">
                <a:solidFill>
                  <a:srgbClr val="000000"/>
                </a:solidFill>
              </a:rPr>
              <a:t>Study ADDENDUM, Dec. 2012</a:t>
            </a:r>
            <a:r>
              <a:rPr lang="en-US" sz="1500" b="1" i="1" dirty="0">
                <a:solidFill>
                  <a:srgbClr val="000000"/>
                </a:solidFill>
              </a:rPr>
              <a:t>.  </a:t>
            </a:r>
            <a:endParaRPr lang="en-US" sz="15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1500" b="1" i="1" dirty="0" smtClean="0">
                <a:solidFill>
                  <a:srgbClr val="000000"/>
                </a:solidFill>
              </a:rPr>
              <a:t>Attachment D – Figure 17 (Revised).</a:t>
            </a:r>
          </a:p>
          <a:p>
            <a:pPr algn="ctr">
              <a:spcAft>
                <a:spcPts val="1000"/>
              </a:spcAft>
            </a:pPr>
            <a:endParaRPr lang="en-US" sz="500" b="1" i="1" dirty="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440" y="3586480"/>
            <a:ext cx="2590800" cy="307777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ADDED SOUTHERN CORRIDOR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0050" y="1333500"/>
            <a:ext cx="7670800" cy="4630410"/>
            <a:chOff x="400050" y="1333500"/>
            <a:chExt cx="7670800" cy="4630410"/>
          </a:xfrm>
        </p:grpSpPr>
        <p:grpSp>
          <p:nvGrpSpPr>
            <p:cNvPr id="11" name="Group 10"/>
            <p:cNvGrpSpPr/>
            <p:nvPr/>
          </p:nvGrpSpPr>
          <p:grpSpPr>
            <a:xfrm>
              <a:off x="400050" y="1333500"/>
              <a:ext cx="7670800" cy="4630410"/>
              <a:chOff x="400050" y="1333500"/>
              <a:chExt cx="7670800" cy="463041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336800" y="1498601"/>
                <a:ext cx="1003300" cy="26161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377C2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rgbClr val="000000"/>
                    </a:solidFill>
                  </a:rPr>
                  <a:t>MARIEMONT</a:t>
                </a:r>
                <a:endParaRPr lang="en-US" sz="11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224279" y="1678940"/>
                <a:ext cx="684292" cy="26161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377C2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rgbClr val="000000"/>
                    </a:solidFill>
                  </a:rPr>
                  <a:t>FAIRFAX</a:t>
                </a:r>
                <a:endParaRPr lang="en-US" sz="11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537200" y="5702300"/>
                <a:ext cx="1817290" cy="26161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377C2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rgbClr val="000000"/>
                    </a:solidFill>
                  </a:rPr>
                  <a:t>ANDERSON TOWNSHIP</a:t>
                </a:r>
                <a:endParaRPr lang="en-US" sz="1100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400050" y="1333500"/>
                <a:ext cx="7670800" cy="3803650"/>
                <a:chOff x="400050" y="1333500"/>
                <a:chExt cx="7670800" cy="3803650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419100" y="1333500"/>
                  <a:ext cx="7651750" cy="3797300"/>
                  <a:chOff x="419100" y="1333500"/>
                  <a:chExt cx="7651750" cy="3797300"/>
                </a:xfrm>
              </p:grpSpPr>
              <p:cxnSp>
                <p:nvCxnSpPr>
                  <p:cNvPr id="10" name="Straight Connector 9"/>
                  <p:cNvCxnSpPr/>
                  <p:nvPr/>
                </p:nvCxnSpPr>
                <p:spPr>
                  <a:xfrm flipV="1">
                    <a:off x="1092200" y="2152650"/>
                    <a:ext cx="882650" cy="3683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2673350" y="1873250"/>
                    <a:ext cx="984250" cy="1079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3657600" y="1981200"/>
                    <a:ext cx="749300" cy="3810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4413250" y="2368550"/>
                    <a:ext cx="165100" cy="1206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 flipH="1">
                    <a:off x="933450" y="2520950"/>
                    <a:ext cx="171450" cy="1778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H="1">
                    <a:off x="673100" y="2705100"/>
                    <a:ext cx="247650" cy="4953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H="1">
                    <a:off x="419100" y="3384550"/>
                    <a:ext cx="101600" cy="1143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Freeform 24"/>
                  <p:cNvSpPr/>
                  <p:nvPr/>
                </p:nvSpPr>
                <p:spPr>
                  <a:xfrm>
                    <a:off x="1263650" y="4222750"/>
                    <a:ext cx="1263650" cy="908050"/>
                  </a:xfrm>
                  <a:custGeom>
                    <a:avLst/>
                    <a:gdLst>
                      <a:gd name="connsiteX0" fmla="*/ 0 w 1263650"/>
                      <a:gd name="connsiteY0" fmla="*/ 908050 h 908050"/>
                      <a:gd name="connsiteX1" fmla="*/ 38100 w 1263650"/>
                      <a:gd name="connsiteY1" fmla="*/ 857250 h 908050"/>
                      <a:gd name="connsiteX2" fmla="*/ 69850 w 1263650"/>
                      <a:gd name="connsiteY2" fmla="*/ 800100 h 908050"/>
                      <a:gd name="connsiteX3" fmla="*/ 107950 w 1263650"/>
                      <a:gd name="connsiteY3" fmla="*/ 774700 h 908050"/>
                      <a:gd name="connsiteX4" fmla="*/ 120650 w 1263650"/>
                      <a:gd name="connsiteY4" fmla="*/ 755650 h 908050"/>
                      <a:gd name="connsiteX5" fmla="*/ 139700 w 1263650"/>
                      <a:gd name="connsiteY5" fmla="*/ 749300 h 908050"/>
                      <a:gd name="connsiteX6" fmla="*/ 158750 w 1263650"/>
                      <a:gd name="connsiteY6" fmla="*/ 711200 h 908050"/>
                      <a:gd name="connsiteX7" fmla="*/ 184150 w 1263650"/>
                      <a:gd name="connsiteY7" fmla="*/ 704850 h 908050"/>
                      <a:gd name="connsiteX8" fmla="*/ 222250 w 1263650"/>
                      <a:gd name="connsiteY8" fmla="*/ 679450 h 908050"/>
                      <a:gd name="connsiteX9" fmla="*/ 317500 w 1263650"/>
                      <a:gd name="connsiteY9" fmla="*/ 647700 h 908050"/>
                      <a:gd name="connsiteX10" fmla="*/ 336550 w 1263650"/>
                      <a:gd name="connsiteY10" fmla="*/ 641350 h 908050"/>
                      <a:gd name="connsiteX11" fmla="*/ 355600 w 1263650"/>
                      <a:gd name="connsiteY11" fmla="*/ 635000 h 908050"/>
                      <a:gd name="connsiteX12" fmla="*/ 406400 w 1263650"/>
                      <a:gd name="connsiteY12" fmla="*/ 628650 h 908050"/>
                      <a:gd name="connsiteX13" fmla="*/ 444500 w 1263650"/>
                      <a:gd name="connsiteY13" fmla="*/ 615950 h 908050"/>
                      <a:gd name="connsiteX14" fmla="*/ 488950 w 1263650"/>
                      <a:gd name="connsiteY14" fmla="*/ 596900 h 908050"/>
                      <a:gd name="connsiteX15" fmla="*/ 501650 w 1263650"/>
                      <a:gd name="connsiteY15" fmla="*/ 577850 h 908050"/>
                      <a:gd name="connsiteX16" fmla="*/ 539750 w 1263650"/>
                      <a:gd name="connsiteY16" fmla="*/ 565150 h 908050"/>
                      <a:gd name="connsiteX17" fmla="*/ 577850 w 1263650"/>
                      <a:gd name="connsiteY17" fmla="*/ 546100 h 908050"/>
                      <a:gd name="connsiteX18" fmla="*/ 596900 w 1263650"/>
                      <a:gd name="connsiteY18" fmla="*/ 539750 h 908050"/>
                      <a:gd name="connsiteX19" fmla="*/ 635000 w 1263650"/>
                      <a:gd name="connsiteY19" fmla="*/ 514350 h 908050"/>
                      <a:gd name="connsiteX20" fmla="*/ 647700 w 1263650"/>
                      <a:gd name="connsiteY20" fmla="*/ 495300 h 908050"/>
                      <a:gd name="connsiteX21" fmla="*/ 666750 w 1263650"/>
                      <a:gd name="connsiteY21" fmla="*/ 488950 h 908050"/>
                      <a:gd name="connsiteX22" fmla="*/ 673100 w 1263650"/>
                      <a:gd name="connsiteY22" fmla="*/ 469900 h 908050"/>
                      <a:gd name="connsiteX23" fmla="*/ 711200 w 1263650"/>
                      <a:gd name="connsiteY23" fmla="*/ 431800 h 908050"/>
                      <a:gd name="connsiteX24" fmla="*/ 730250 w 1263650"/>
                      <a:gd name="connsiteY24" fmla="*/ 412750 h 908050"/>
                      <a:gd name="connsiteX25" fmla="*/ 742950 w 1263650"/>
                      <a:gd name="connsiteY25" fmla="*/ 393700 h 908050"/>
                      <a:gd name="connsiteX26" fmla="*/ 762000 w 1263650"/>
                      <a:gd name="connsiteY26" fmla="*/ 387350 h 908050"/>
                      <a:gd name="connsiteX27" fmla="*/ 774700 w 1263650"/>
                      <a:gd name="connsiteY27" fmla="*/ 368300 h 908050"/>
                      <a:gd name="connsiteX28" fmla="*/ 793750 w 1263650"/>
                      <a:gd name="connsiteY28" fmla="*/ 361950 h 908050"/>
                      <a:gd name="connsiteX29" fmla="*/ 831850 w 1263650"/>
                      <a:gd name="connsiteY29" fmla="*/ 342900 h 908050"/>
                      <a:gd name="connsiteX30" fmla="*/ 844550 w 1263650"/>
                      <a:gd name="connsiteY30" fmla="*/ 323850 h 908050"/>
                      <a:gd name="connsiteX31" fmla="*/ 889000 w 1263650"/>
                      <a:gd name="connsiteY31" fmla="*/ 311150 h 908050"/>
                      <a:gd name="connsiteX32" fmla="*/ 901700 w 1263650"/>
                      <a:gd name="connsiteY32" fmla="*/ 292100 h 908050"/>
                      <a:gd name="connsiteX33" fmla="*/ 920750 w 1263650"/>
                      <a:gd name="connsiteY33" fmla="*/ 279400 h 908050"/>
                      <a:gd name="connsiteX34" fmla="*/ 946150 w 1263650"/>
                      <a:gd name="connsiteY34" fmla="*/ 241300 h 908050"/>
                      <a:gd name="connsiteX35" fmla="*/ 958850 w 1263650"/>
                      <a:gd name="connsiteY35" fmla="*/ 190500 h 908050"/>
                      <a:gd name="connsiteX36" fmla="*/ 965200 w 1263650"/>
                      <a:gd name="connsiteY36" fmla="*/ 171450 h 908050"/>
                      <a:gd name="connsiteX37" fmla="*/ 984250 w 1263650"/>
                      <a:gd name="connsiteY37" fmla="*/ 158750 h 908050"/>
                      <a:gd name="connsiteX38" fmla="*/ 1016000 w 1263650"/>
                      <a:gd name="connsiteY38" fmla="*/ 133350 h 908050"/>
                      <a:gd name="connsiteX39" fmla="*/ 1028700 w 1263650"/>
                      <a:gd name="connsiteY39" fmla="*/ 107950 h 908050"/>
                      <a:gd name="connsiteX40" fmla="*/ 1047750 w 1263650"/>
                      <a:gd name="connsiteY40" fmla="*/ 101600 h 908050"/>
                      <a:gd name="connsiteX41" fmla="*/ 1085850 w 1263650"/>
                      <a:gd name="connsiteY41" fmla="*/ 76200 h 908050"/>
                      <a:gd name="connsiteX42" fmla="*/ 1143000 w 1263650"/>
                      <a:gd name="connsiteY42" fmla="*/ 57150 h 908050"/>
                      <a:gd name="connsiteX43" fmla="*/ 1162050 w 1263650"/>
                      <a:gd name="connsiteY43" fmla="*/ 50800 h 908050"/>
                      <a:gd name="connsiteX44" fmla="*/ 1181100 w 1263650"/>
                      <a:gd name="connsiteY44" fmla="*/ 38100 h 908050"/>
                      <a:gd name="connsiteX45" fmla="*/ 1219200 w 1263650"/>
                      <a:gd name="connsiteY45" fmla="*/ 25400 h 908050"/>
                      <a:gd name="connsiteX46" fmla="*/ 1238250 w 1263650"/>
                      <a:gd name="connsiteY46" fmla="*/ 19050 h 908050"/>
                      <a:gd name="connsiteX47" fmla="*/ 1263650 w 1263650"/>
                      <a:gd name="connsiteY47" fmla="*/ 0 h 908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1263650" h="908050">
                        <a:moveTo>
                          <a:pt x="0" y="908050"/>
                        </a:moveTo>
                        <a:cubicBezTo>
                          <a:pt x="6231" y="900262"/>
                          <a:pt x="31361" y="870729"/>
                          <a:pt x="38100" y="857250"/>
                        </a:cubicBezTo>
                        <a:cubicBezTo>
                          <a:pt x="49680" y="834090"/>
                          <a:pt x="39817" y="820122"/>
                          <a:pt x="69850" y="800100"/>
                        </a:cubicBezTo>
                        <a:lnTo>
                          <a:pt x="107950" y="774700"/>
                        </a:lnTo>
                        <a:cubicBezTo>
                          <a:pt x="112183" y="768350"/>
                          <a:pt x="114691" y="760418"/>
                          <a:pt x="120650" y="755650"/>
                        </a:cubicBezTo>
                        <a:cubicBezTo>
                          <a:pt x="125877" y="751469"/>
                          <a:pt x="134967" y="754033"/>
                          <a:pt x="139700" y="749300"/>
                        </a:cubicBezTo>
                        <a:cubicBezTo>
                          <a:pt x="165056" y="723944"/>
                          <a:pt x="123419" y="734754"/>
                          <a:pt x="158750" y="711200"/>
                        </a:cubicBezTo>
                        <a:cubicBezTo>
                          <a:pt x="166012" y="706359"/>
                          <a:pt x="175683" y="706967"/>
                          <a:pt x="184150" y="704850"/>
                        </a:cubicBezTo>
                        <a:cubicBezTo>
                          <a:pt x="196850" y="696383"/>
                          <a:pt x="207770" y="684277"/>
                          <a:pt x="222250" y="679450"/>
                        </a:cubicBezTo>
                        <a:lnTo>
                          <a:pt x="317500" y="647700"/>
                        </a:lnTo>
                        <a:lnTo>
                          <a:pt x="336550" y="641350"/>
                        </a:lnTo>
                        <a:cubicBezTo>
                          <a:pt x="342900" y="639233"/>
                          <a:pt x="348958" y="635830"/>
                          <a:pt x="355600" y="635000"/>
                        </a:cubicBezTo>
                        <a:lnTo>
                          <a:pt x="406400" y="628650"/>
                        </a:lnTo>
                        <a:cubicBezTo>
                          <a:pt x="419100" y="624417"/>
                          <a:pt x="433361" y="623376"/>
                          <a:pt x="444500" y="615950"/>
                        </a:cubicBezTo>
                        <a:cubicBezTo>
                          <a:pt x="470812" y="598409"/>
                          <a:pt x="456146" y="605101"/>
                          <a:pt x="488950" y="596900"/>
                        </a:cubicBezTo>
                        <a:cubicBezTo>
                          <a:pt x="493183" y="590550"/>
                          <a:pt x="495178" y="581895"/>
                          <a:pt x="501650" y="577850"/>
                        </a:cubicBezTo>
                        <a:cubicBezTo>
                          <a:pt x="513002" y="570755"/>
                          <a:pt x="527050" y="569383"/>
                          <a:pt x="539750" y="565150"/>
                        </a:cubicBezTo>
                        <a:cubicBezTo>
                          <a:pt x="587633" y="549189"/>
                          <a:pt x="528611" y="570719"/>
                          <a:pt x="577850" y="546100"/>
                        </a:cubicBezTo>
                        <a:cubicBezTo>
                          <a:pt x="583837" y="543107"/>
                          <a:pt x="591049" y="543001"/>
                          <a:pt x="596900" y="539750"/>
                        </a:cubicBezTo>
                        <a:cubicBezTo>
                          <a:pt x="610243" y="532337"/>
                          <a:pt x="635000" y="514350"/>
                          <a:pt x="635000" y="514350"/>
                        </a:cubicBezTo>
                        <a:cubicBezTo>
                          <a:pt x="639233" y="508000"/>
                          <a:pt x="641741" y="500068"/>
                          <a:pt x="647700" y="495300"/>
                        </a:cubicBezTo>
                        <a:cubicBezTo>
                          <a:pt x="652927" y="491119"/>
                          <a:pt x="662017" y="493683"/>
                          <a:pt x="666750" y="488950"/>
                        </a:cubicBezTo>
                        <a:cubicBezTo>
                          <a:pt x="671483" y="484217"/>
                          <a:pt x="668991" y="475184"/>
                          <a:pt x="673100" y="469900"/>
                        </a:cubicBezTo>
                        <a:cubicBezTo>
                          <a:pt x="684127" y="455723"/>
                          <a:pt x="698500" y="444500"/>
                          <a:pt x="711200" y="431800"/>
                        </a:cubicBezTo>
                        <a:cubicBezTo>
                          <a:pt x="717550" y="425450"/>
                          <a:pt x="725269" y="420222"/>
                          <a:pt x="730250" y="412750"/>
                        </a:cubicBezTo>
                        <a:cubicBezTo>
                          <a:pt x="734483" y="406400"/>
                          <a:pt x="736991" y="398468"/>
                          <a:pt x="742950" y="393700"/>
                        </a:cubicBezTo>
                        <a:cubicBezTo>
                          <a:pt x="748177" y="389519"/>
                          <a:pt x="755650" y="389467"/>
                          <a:pt x="762000" y="387350"/>
                        </a:cubicBezTo>
                        <a:cubicBezTo>
                          <a:pt x="766233" y="381000"/>
                          <a:pt x="768741" y="373068"/>
                          <a:pt x="774700" y="368300"/>
                        </a:cubicBezTo>
                        <a:cubicBezTo>
                          <a:pt x="779927" y="364119"/>
                          <a:pt x="787763" y="364943"/>
                          <a:pt x="793750" y="361950"/>
                        </a:cubicBezTo>
                        <a:cubicBezTo>
                          <a:pt x="842989" y="337331"/>
                          <a:pt x="783967" y="358861"/>
                          <a:pt x="831850" y="342900"/>
                        </a:cubicBezTo>
                        <a:cubicBezTo>
                          <a:pt x="836083" y="336550"/>
                          <a:pt x="838591" y="328618"/>
                          <a:pt x="844550" y="323850"/>
                        </a:cubicBezTo>
                        <a:cubicBezTo>
                          <a:pt x="848691" y="320537"/>
                          <a:pt x="887341" y="311565"/>
                          <a:pt x="889000" y="311150"/>
                        </a:cubicBezTo>
                        <a:cubicBezTo>
                          <a:pt x="893233" y="304800"/>
                          <a:pt x="896304" y="297496"/>
                          <a:pt x="901700" y="292100"/>
                        </a:cubicBezTo>
                        <a:cubicBezTo>
                          <a:pt x="907096" y="286704"/>
                          <a:pt x="915724" y="285143"/>
                          <a:pt x="920750" y="279400"/>
                        </a:cubicBezTo>
                        <a:cubicBezTo>
                          <a:pt x="930801" y="267913"/>
                          <a:pt x="946150" y="241300"/>
                          <a:pt x="946150" y="241300"/>
                        </a:cubicBezTo>
                        <a:cubicBezTo>
                          <a:pt x="950383" y="224367"/>
                          <a:pt x="953330" y="207059"/>
                          <a:pt x="958850" y="190500"/>
                        </a:cubicBezTo>
                        <a:cubicBezTo>
                          <a:pt x="960967" y="184150"/>
                          <a:pt x="961019" y="176677"/>
                          <a:pt x="965200" y="171450"/>
                        </a:cubicBezTo>
                        <a:cubicBezTo>
                          <a:pt x="969968" y="165491"/>
                          <a:pt x="977900" y="162983"/>
                          <a:pt x="984250" y="158750"/>
                        </a:cubicBezTo>
                        <a:cubicBezTo>
                          <a:pt x="999946" y="111663"/>
                          <a:pt x="975520" y="167084"/>
                          <a:pt x="1016000" y="133350"/>
                        </a:cubicBezTo>
                        <a:cubicBezTo>
                          <a:pt x="1023272" y="127290"/>
                          <a:pt x="1022007" y="114643"/>
                          <a:pt x="1028700" y="107950"/>
                        </a:cubicBezTo>
                        <a:cubicBezTo>
                          <a:pt x="1033433" y="103217"/>
                          <a:pt x="1041899" y="104851"/>
                          <a:pt x="1047750" y="101600"/>
                        </a:cubicBezTo>
                        <a:cubicBezTo>
                          <a:pt x="1061093" y="94187"/>
                          <a:pt x="1071370" y="81027"/>
                          <a:pt x="1085850" y="76200"/>
                        </a:cubicBezTo>
                        <a:lnTo>
                          <a:pt x="1143000" y="57150"/>
                        </a:lnTo>
                        <a:cubicBezTo>
                          <a:pt x="1149350" y="55033"/>
                          <a:pt x="1156481" y="54513"/>
                          <a:pt x="1162050" y="50800"/>
                        </a:cubicBezTo>
                        <a:cubicBezTo>
                          <a:pt x="1168400" y="46567"/>
                          <a:pt x="1174126" y="41200"/>
                          <a:pt x="1181100" y="38100"/>
                        </a:cubicBezTo>
                        <a:cubicBezTo>
                          <a:pt x="1193333" y="32663"/>
                          <a:pt x="1206500" y="29633"/>
                          <a:pt x="1219200" y="25400"/>
                        </a:cubicBezTo>
                        <a:cubicBezTo>
                          <a:pt x="1225550" y="23283"/>
                          <a:pt x="1232681" y="22763"/>
                          <a:pt x="1238250" y="19050"/>
                        </a:cubicBezTo>
                        <a:cubicBezTo>
                          <a:pt x="1259791" y="4690"/>
                          <a:pt x="1251904" y="11746"/>
                          <a:pt x="1263650" y="0"/>
                        </a:cubicBezTo>
                      </a:path>
                    </a:pathLst>
                  </a:cu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Freeform 25"/>
                  <p:cNvSpPr/>
                  <p:nvPr/>
                </p:nvSpPr>
                <p:spPr>
                  <a:xfrm>
                    <a:off x="2647950" y="4013200"/>
                    <a:ext cx="381000" cy="158750"/>
                  </a:xfrm>
                  <a:custGeom>
                    <a:avLst/>
                    <a:gdLst>
                      <a:gd name="connsiteX0" fmla="*/ 0 w 381000"/>
                      <a:gd name="connsiteY0" fmla="*/ 158750 h 158750"/>
                      <a:gd name="connsiteX1" fmla="*/ 31750 w 381000"/>
                      <a:gd name="connsiteY1" fmla="*/ 146050 h 158750"/>
                      <a:gd name="connsiteX2" fmla="*/ 57150 w 381000"/>
                      <a:gd name="connsiteY2" fmla="*/ 139700 h 158750"/>
                      <a:gd name="connsiteX3" fmla="*/ 76200 w 381000"/>
                      <a:gd name="connsiteY3" fmla="*/ 127000 h 158750"/>
                      <a:gd name="connsiteX4" fmla="*/ 88900 w 381000"/>
                      <a:gd name="connsiteY4" fmla="*/ 107950 h 158750"/>
                      <a:gd name="connsiteX5" fmla="*/ 127000 w 381000"/>
                      <a:gd name="connsiteY5" fmla="*/ 95250 h 158750"/>
                      <a:gd name="connsiteX6" fmla="*/ 196850 w 381000"/>
                      <a:gd name="connsiteY6" fmla="*/ 76200 h 158750"/>
                      <a:gd name="connsiteX7" fmla="*/ 234950 w 381000"/>
                      <a:gd name="connsiteY7" fmla="*/ 63500 h 158750"/>
                      <a:gd name="connsiteX8" fmla="*/ 254000 w 381000"/>
                      <a:gd name="connsiteY8" fmla="*/ 50800 h 158750"/>
                      <a:gd name="connsiteX9" fmla="*/ 292100 w 381000"/>
                      <a:gd name="connsiteY9" fmla="*/ 38100 h 158750"/>
                      <a:gd name="connsiteX10" fmla="*/ 311150 w 381000"/>
                      <a:gd name="connsiteY10" fmla="*/ 25400 h 158750"/>
                      <a:gd name="connsiteX11" fmla="*/ 349250 w 381000"/>
                      <a:gd name="connsiteY11" fmla="*/ 12700 h 158750"/>
                      <a:gd name="connsiteX12" fmla="*/ 368300 w 381000"/>
                      <a:gd name="connsiteY12" fmla="*/ 6350 h 158750"/>
                      <a:gd name="connsiteX13" fmla="*/ 381000 w 381000"/>
                      <a:gd name="connsiteY13" fmla="*/ 0 h 158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81000" h="158750">
                        <a:moveTo>
                          <a:pt x="0" y="158750"/>
                        </a:moveTo>
                        <a:cubicBezTo>
                          <a:pt x="10583" y="154517"/>
                          <a:pt x="20936" y="149655"/>
                          <a:pt x="31750" y="146050"/>
                        </a:cubicBezTo>
                        <a:cubicBezTo>
                          <a:pt x="40029" y="143290"/>
                          <a:pt x="49128" y="143138"/>
                          <a:pt x="57150" y="139700"/>
                        </a:cubicBezTo>
                        <a:cubicBezTo>
                          <a:pt x="64165" y="136694"/>
                          <a:pt x="69850" y="131233"/>
                          <a:pt x="76200" y="127000"/>
                        </a:cubicBezTo>
                        <a:cubicBezTo>
                          <a:pt x="80433" y="120650"/>
                          <a:pt x="82428" y="111995"/>
                          <a:pt x="88900" y="107950"/>
                        </a:cubicBezTo>
                        <a:cubicBezTo>
                          <a:pt x="100252" y="100855"/>
                          <a:pt x="115861" y="102676"/>
                          <a:pt x="127000" y="95250"/>
                        </a:cubicBezTo>
                        <a:cubicBezTo>
                          <a:pt x="160249" y="73084"/>
                          <a:pt x="138477" y="83497"/>
                          <a:pt x="196850" y="76200"/>
                        </a:cubicBezTo>
                        <a:cubicBezTo>
                          <a:pt x="209550" y="71967"/>
                          <a:pt x="223811" y="70926"/>
                          <a:pt x="234950" y="63500"/>
                        </a:cubicBezTo>
                        <a:cubicBezTo>
                          <a:pt x="241300" y="59267"/>
                          <a:pt x="247026" y="53900"/>
                          <a:pt x="254000" y="50800"/>
                        </a:cubicBezTo>
                        <a:cubicBezTo>
                          <a:pt x="266233" y="45363"/>
                          <a:pt x="280961" y="45526"/>
                          <a:pt x="292100" y="38100"/>
                        </a:cubicBezTo>
                        <a:cubicBezTo>
                          <a:pt x="298450" y="33867"/>
                          <a:pt x="304176" y="28500"/>
                          <a:pt x="311150" y="25400"/>
                        </a:cubicBezTo>
                        <a:cubicBezTo>
                          <a:pt x="323383" y="19963"/>
                          <a:pt x="336550" y="16933"/>
                          <a:pt x="349250" y="12700"/>
                        </a:cubicBezTo>
                        <a:cubicBezTo>
                          <a:pt x="355600" y="10583"/>
                          <a:pt x="362313" y="9343"/>
                          <a:pt x="368300" y="6350"/>
                        </a:cubicBezTo>
                        <a:lnTo>
                          <a:pt x="381000" y="0"/>
                        </a:lnTo>
                      </a:path>
                    </a:pathLst>
                  </a:cu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3321050" y="3879850"/>
                    <a:ext cx="933450" cy="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4368800" y="3879850"/>
                    <a:ext cx="781050" cy="317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 flipV="1">
                    <a:off x="5162550" y="3911600"/>
                    <a:ext cx="622300" cy="63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784850" y="3911600"/>
                    <a:ext cx="584200" cy="1143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6381750" y="4038600"/>
                    <a:ext cx="431800" cy="1460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6896100" y="4248150"/>
                    <a:ext cx="342900" cy="2286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7226300" y="4476750"/>
                    <a:ext cx="292100" cy="4254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>
                    <a:stCxn id="62" idx="1"/>
                  </p:cNvCxnSpPr>
                  <p:nvPr/>
                </p:nvCxnSpPr>
                <p:spPr>
                  <a:xfrm flipV="1">
                    <a:off x="5302250" y="1993900"/>
                    <a:ext cx="582083" cy="6032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V="1">
                    <a:off x="5873750" y="1773767"/>
                    <a:ext cx="137583" cy="232834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 flipV="1">
                    <a:off x="6000750" y="1651000"/>
                    <a:ext cx="254000" cy="1397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 flipV="1">
                    <a:off x="6261100" y="1333500"/>
                    <a:ext cx="679450" cy="3175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 flipV="1">
                    <a:off x="2063750" y="1866900"/>
                    <a:ext cx="641350" cy="2413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4654550" y="2546350"/>
                    <a:ext cx="165100" cy="952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Freeform 61"/>
                  <p:cNvSpPr/>
                  <p:nvPr/>
                </p:nvSpPr>
                <p:spPr>
                  <a:xfrm>
                    <a:off x="4826000" y="2590800"/>
                    <a:ext cx="508000" cy="114300"/>
                  </a:xfrm>
                  <a:custGeom>
                    <a:avLst/>
                    <a:gdLst>
                      <a:gd name="connsiteX0" fmla="*/ 508000 w 508000"/>
                      <a:gd name="connsiteY0" fmla="*/ 0 h 114300"/>
                      <a:gd name="connsiteX1" fmla="*/ 476250 w 508000"/>
                      <a:gd name="connsiteY1" fmla="*/ 6350 h 114300"/>
                      <a:gd name="connsiteX2" fmla="*/ 463550 w 508000"/>
                      <a:gd name="connsiteY2" fmla="*/ 25400 h 114300"/>
                      <a:gd name="connsiteX3" fmla="*/ 425450 w 508000"/>
                      <a:gd name="connsiteY3" fmla="*/ 50800 h 114300"/>
                      <a:gd name="connsiteX4" fmla="*/ 406400 w 508000"/>
                      <a:gd name="connsiteY4" fmla="*/ 57150 h 114300"/>
                      <a:gd name="connsiteX5" fmla="*/ 368300 w 508000"/>
                      <a:gd name="connsiteY5" fmla="*/ 82550 h 114300"/>
                      <a:gd name="connsiteX6" fmla="*/ 330200 w 508000"/>
                      <a:gd name="connsiteY6" fmla="*/ 101600 h 114300"/>
                      <a:gd name="connsiteX7" fmla="*/ 285750 w 508000"/>
                      <a:gd name="connsiteY7" fmla="*/ 114300 h 114300"/>
                      <a:gd name="connsiteX8" fmla="*/ 165100 w 508000"/>
                      <a:gd name="connsiteY8" fmla="*/ 107950 h 114300"/>
                      <a:gd name="connsiteX9" fmla="*/ 127000 w 508000"/>
                      <a:gd name="connsiteY9" fmla="*/ 95250 h 114300"/>
                      <a:gd name="connsiteX10" fmla="*/ 88900 w 508000"/>
                      <a:gd name="connsiteY10" fmla="*/ 82550 h 114300"/>
                      <a:gd name="connsiteX11" fmla="*/ 69850 w 508000"/>
                      <a:gd name="connsiteY11" fmla="*/ 76200 h 114300"/>
                      <a:gd name="connsiteX12" fmla="*/ 50800 w 508000"/>
                      <a:gd name="connsiteY12" fmla="*/ 63500 h 114300"/>
                      <a:gd name="connsiteX13" fmla="*/ 12700 w 508000"/>
                      <a:gd name="connsiteY13" fmla="*/ 50800 h 114300"/>
                      <a:gd name="connsiteX14" fmla="*/ 0 w 508000"/>
                      <a:gd name="connsiteY14" fmla="*/ 44450 h 114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08000" h="114300">
                        <a:moveTo>
                          <a:pt x="508000" y="0"/>
                        </a:moveTo>
                        <a:cubicBezTo>
                          <a:pt x="497417" y="2117"/>
                          <a:pt x="485621" y="995"/>
                          <a:pt x="476250" y="6350"/>
                        </a:cubicBezTo>
                        <a:cubicBezTo>
                          <a:pt x="469624" y="10136"/>
                          <a:pt x="469293" y="20374"/>
                          <a:pt x="463550" y="25400"/>
                        </a:cubicBezTo>
                        <a:cubicBezTo>
                          <a:pt x="452063" y="35451"/>
                          <a:pt x="439930" y="45973"/>
                          <a:pt x="425450" y="50800"/>
                        </a:cubicBezTo>
                        <a:cubicBezTo>
                          <a:pt x="419100" y="52917"/>
                          <a:pt x="412251" y="53899"/>
                          <a:pt x="406400" y="57150"/>
                        </a:cubicBezTo>
                        <a:cubicBezTo>
                          <a:pt x="393057" y="64563"/>
                          <a:pt x="382780" y="77723"/>
                          <a:pt x="368300" y="82550"/>
                        </a:cubicBezTo>
                        <a:cubicBezTo>
                          <a:pt x="320417" y="98511"/>
                          <a:pt x="379439" y="76981"/>
                          <a:pt x="330200" y="101600"/>
                        </a:cubicBezTo>
                        <a:cubicBezTo>
                          <a:pt x="321090" y="106155"/>
                          <a:pt x="293888" y="112265"/>
                          <a:pt x="285750" y="114300"/>
                        </a:cubicBezTo>
                        <a:cubicBezTo>
                          <a:pt x="245533" y="112183"/>
                          <a:pt x="205085" y="112748"/>
                          <a:pt x="165100" y="107950"/>
                        </a:cubicBezTo>
                        <a:cubicBezTo>
                          <a:pt x="151808" y="106355"/>
                          <a:pt x="139700" y="99483"/>
                          <a:pt x="127000" y="95250"/>
                        </a:cubicBezTo>
                        <a:lnTo>
                          <a:pt x="88900" y="82550"/>
                        </a:lnTo>
                        <a:cubicBezTo>
                          <a:pt x="82550" y="80433"/>
                          <a:pt x="75419" y="79913"/>
                          <a:pt x="69850" y="76200"/>
                        </a:cubicBezTo>
                        <a:cubicBezTo>
                          <a:pt x="63500" y="71967"/>
                          <a:pt x="57774" y="66600"/>
                          <a:pt x="50800" y="63500"/>
                        </a:cubicBezTo>
                        <a:cubicBezTo>
                          <a:pt x="38567" y="58063"/>
                          <a:pt x="24674" y="56787"/>
                          <a:pt x="12700" y="50800"/>
                        </a:cubicBezTo>
                        <a:lnTo>
                          <a:pt x="0" y="44450"/>
                        </a:lnTo>
                      </a:path>
                    </a:pathLst>
                  </a:cu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Freeform 65"/>
                  <p:cNvSpPr/>
                  <p:nvPr/>
                </p:nvSpPr>
                <p:spPr>
                  <a:xfrm>
                    <a:off x="7518400" y="4889500"/>
                    <a:ext cx="552450" cy="241300"/>
                  </a:xfrm>
                  <a:custGeom>
                    <a:avLst/>
                    <a:gdLst>
                      <a:gd name="connsiteX0" fmla="*/ 0 w 552450"/>
                      <a:gd name="connsiteY0" fmla="*/ 0 h 241300"/>
                      <a:gd name="connsiteX1" fmla="*/ 12700 w 552450"/>
                      <a:gd name="connsiteY1" fmla="*/ 31750 h 241300"/>
                      <a:gd name="connsiteX2" fmla="*/ 38100 w 552450"/>
                      <a:gd name="connsiteY2" fmla="*/ 38100 h 241300"/>
                      <a:gd name="connsiteX3" fmla="*/ 57150 w 552450"/>
                      <a:gd name="connsiteY3" fmla="*/ 50800 h 241300"/>
                      <a:gd name="connsiteX4" fmla="*/ 95250 w 552450"/>
                      <a:gd name="connsiteY4" fmla="*/ 63500 h 241300"/>
                      <a:gd name="connsiteX5" fmla="*/ 292100 w 552450"/>
                      <a:gd name="connsiteY5" fmla="*/ 76200 h 241300"/>
                      <a:gd name="connsiteX6" fmla="*/ 387350 w 552450"/>
                      <a:gd name="connsiteY6" fmla="*/ 95250 h 241300"/>
                      <a:gd name="connsiteX7" fmla="*/ 406400 w 552450"/>
                      <a:gd name="connsiteY7" fmla="*/ 101600 h 241300"/>
                      <a:gd name="connsiteX8" fmla="*/ 444500 w 552450"/>
                      <a:gd name="connsiteY8" fmla="*/ 127000 h 241300"/>
                      <a:gd name="connsiteX9" fmla="*/ 469900 w 552450"/>
                      <a:gd name="connsiteY9" fmla="*/ 158750 h 241300"/>
                      <a:gd name="connsiteX10" fmla="*/ 501650 w 552450"/>
                      <a:gd name="connsiteY10" fmla="*/ 184150 h 241300"/>
                      <a:gd name="connsiteX11" fmla="*/ 508000 w 552450"/>
                      <a:gd name="connsiteY11" fmla="*/ 203200 h 241300"/>
                      <a:gd name="connsiteX12" fmla="*/ 546100 w 552450"/>
                      <a:gd name="connsiteY12" fmla="*/ 234950 h 241300"/>
                      <a:gd name="connsiteX13" fmla="*/ 552450 w 552450"/>
                      <a:gd name="connsiteY13" fmla="*/ 241300 h 241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52450" h="241300">
                        <a:moveTo>
                          <a:pt x="0" y="0"/>
                        </a:moveTo>
                        <a:cubicBezTo>
                          <a:pt x="4233" y="10583"/>
                          <a:pt x="4640" y="23690"/>
                          <a:pt x="12700" y="31750"/>
                        </a:cubicBezTo>
                        <a:cubicBezTo>
                          <a:pt x="18871" y="37921"/>
                          <a:pt x="30078" y="34662"/>
                          <a:pt x="38100" y="38100"/>
                        </a:cubicBezTo>
                        <a:cubicBezTo>
                          <a:pt x="45115" y="41106"/>
                          <a:pt x="50176" y="47700"/>
                          <a:pt x="57150" y="50800"/>
                        </a:cubicBezTo>
                        <a:cubicBezTo>
                          <a:pt x="69383" y="56237"/>
                          <a:pt x="82123" y="60875"/>
                          <a:pt x="95250" y="63500"/>
                        </a:cubicBezTo>
                        <a:cubicBezTo>
                          <a:pt x="181005" y="80651"/>
                          <a:pt x="116215" y="69435"/>
                          <a:pt x="292100" y="76200"/>
                        </a:cubicBezTo>
                        <a:cubicBezTo>
                          <a:pt x="348384" y="94961"/>
                          <a:pt x="316895" y="87422"/>
                          <a:pt x="387350" y="95250"/>
                        </a:cubicBezTo>
                        <a:cubicBezTo>
                          <a:pt x="393700" y="97367"/>
                          <a:pt x="400549" y="98349"/>
                          <a:pt x="406400" y="101600"/>
                        </a:cubicBezTo>
                        <a:cubicBezTo>
                          <a:pt x="419743" y="109013"/>
                          <a:pt x="444500" y="127000"/>
                          <a:pt x="444500" y="127000"/>
                        </a:cubicBezTo>
                        <a:cubicBezTo>
                          <a:pt x="456862" y="164086"/>
                          <a:pt x="441177" y="130027"/>
                          <a:pt x="469900" y="158750"/>
                        </a:cubicBezTo>
                        <a:cubicBezTo>
                          <a:pt x="498623" y="187473"/>
                          <a:pt x="464564" y="171788"/>
                          <a:pt x="501650" y="184150"/>
                        </a:cubicBezTo>
                        <a:cubicBezTo>
                          <a:pt x="503767" y="190500"/>
                          <a:pt x="504287" y="197631"/>
                          <a:pt x="508000" y="203200"/>
                        </a:cubicBezTo>
                        <a:cubicBezTo>
                          <a:pt x="519616" y="220625"/>
                          <a:pt x="530481" y="223236"/>
                          <a:pt x="546100" y="234950"/>
                        </a:cubicBezTo>
                        <a:cubicBezTo>
                          <a:pt x="548495" y="236746"/>
                          <a:pt x="550333" y="239183"/>
                          <a:pt x="552450" y="241300"/>
                        </a:cubicBezTo>
                      </a:path>
                    </a:pathLst>
                  </a:cu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2" name="Straight Connector 71"/>
                  <p:cNvCxnSpPr/>
                  <p:nvPr/>
                </p:nvCxnSpPr>
                <p:spPr>
                  <a:xfrm flipV="1">
                    <a:off x="4000500" y="2603500"/>
                    <a:ext cx="742950" cy="12763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V="1">
                    <a:off x="603250" y="3175000"/>
                    <a:ext cx="76200" cy="1270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400050" y="4559300"/>
                  <a:ext cx="552450" cy="577850"/>
                  <a:chOff x="400050" y="4559300"/>
                  <a:chExt cx="552450" cy="577850"/>
                </a:xfrm>
              </p:grpSpPr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400050" y="4559300"/>
                    <a:ext cx="317500" cy="25400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717550" y="4813300"/>
                    <a:ext cx="234950" cy="323850"/>
                  </a:xfrm>
                  <a:prstGeom prst="line">
                    <a:avLst/>
                  </a:prstGeom>
                  <a:ln>
                    <a:solidFill>
                      <a:srgbClr val="FF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17" name="Straight Connector 16"/>
            <p:cNvCxnSpPr>
              <a:stCxn id="26" idx="13"/>
            </p:cNvCxnSpPr>
            <p:nvPr/>
          </p:nvCxnSpPr>
          <p:spPr>
            <a:xfrm flipV="1">
              <a:off x="3028950" y="3879850"/>
              <a:ext cx="330200" cy="13335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69900" y="5143500"/>
            <a:ext cx="2743200" cy="1086730"/>
            <a:chOff x="508000" y="5143500"/>
            <a:chExt cx="2743200" cy="1086730"/>
          </a:xfrm>
        </p:grpSpPr>
        <p:sp>
          <p:nvSpPr>
            <p:cNvPr id="53" name="Rectangle 52"/>
            <p:cNvSpPr/>
            <p:nvPr/>
          </p:nvSpPr>
          <p:spPr>
            <a:xfrm>
              <a:off x="508000" y="5143500"/>
              <a:ext cx="2429244" cy="108155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6100" y="5155577"/>
              <a:ext cx="2705100" cy="107465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US" sz="700" dirty="0" smtClean="0"/>
                <a:t>                                          </a:t>
              </a:r>
              <a:r>
                <a:rPr lang="en-US" sz="1400" b="1" dirty="0" smtClean="0"/>
                <a:t>LEGEND</a:t>
              </a:r>
            </a:p>
            <a:p>
              <a:pPr>
                <a:spcAft>
                  <a:spcPts val="800"/>
                </a:spcAft>
              </a:pPr>
              <a:r>
                <a:rPr lang="en-US" sz="1200" dirty="0" smtClean="0"/>
                <a:t>	    </a:t>
              </a:r>
              <a:r>
                <a:rPr lang="en-US" sz="1300" b="1" dirty="0" smtClean="0"/>
                <a:t> =  Project Study Area</a:t>
              </a:r>
            </a:p>
            <a:p>
              <a:pPr>
                <a:spcAft>
                  <a:spcPts val="500"/>
                </a:spcAft>
              </a:pPr>
              <a:r>
                <a:rPr lang="en-US" sz="1200" dirty="0"/>
                <a:t>	</a:t>
              </a:r>
              <a:r>
                <a:rPr lang="en-US" sz="1200" dirty="0" smtClean="0"/>
                <a:t>     </a:t>
              </a:r>
              <a:r>
                <a:rPr lang="en-US" sz="1300" b="1" dirty="0" smtClean="0"/>
                <a:t>=  Corridors recommended 	         for further study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698282" y="5584040"/>
              <a:ext cx="399889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654202" y="5812812"/>
              <a:ext cx="491431" cy="20762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Corridor Selection Considerations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8300" y="1346205"/>
            <a:ext cx="8369300" cy="495299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Little Miami </a:t>
            </a:r>
            <a:r>
              <a:rPr lang="en-US" dirty="0" smtClean="0"/>
              <a:t>River’s (LMR) National and State Scenic River designation requires protection and enhancement of:</a:t>
            </a:r>
          </a:p>
          <a:p>
            <a:pPr marL="1085850" lvl="1"/>
            <a:r>
              <a:rPr lang="en-US" dirty="0"/>
              <a:t>F</a:t>
            </a:r>
            <a:r>
              <a:rPr lang="en-US" dirty="0" smtClean="0"/>
              <a:t>ree-flowing character</a:t>
            </a:r>
          </a:p>
          <a:p>
            <a:pPr marL="1085850" lvl="1"/>
            <a:r>
              <a:rPr lang="en-US" dirty="0" smtClean="0"/>
              <a:t>Water quality </a:t>
            </a:r>
          </a:p>
          <a:p>
            <a:pPr marL="1085850" lvl="1"/>
            <a:r>
              <a:rPr lang="en-US" dirty="0" smtClean="0"/>
              <a:t>Scenic (aesthetic), recreational, fish and wildlife, geological and historical values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Clear-span bridge commitment resulted from coordination with Ohio Dept. of Natural Resources, the National Park Service and other agencies </a:t>
            </a:r>
          </a:p>
          <a:p>
            <a:pPr>
              <a:spcBef>
                <a:spcPts val="1500"/>
              </a:spcBef>
            </a:pPr>
            <a:r>
              <a:rPr lang="en-US" dirty="0" smtClean="0"/>
              <a:t>Public input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Corridor Selection Considerations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82708"/>
            <a:ext cx="8229600" cy="5376325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Geomorphological assessments and hydraulic modeling identified suitable/unsuitable areas for river crossing based on:</a:t>
            </a:r>
          </a:p>
          <a:p>
            <a:pPr marL="1085850" lvl="1"/>
            <a:r>
              <a:rPr lang="en-US" sz="2600" dirty="0" smtClean="0"/>
              <a:t>Channel stability</a:t>
            </a:r>
          </a:p>
          <a:p>
            <a:pPr marL="1085850" lvl="1"/>
            <a:r>
              <a:rPr lang="en-US" sz="2600" dirty="0" smtClean="0"/>
              <a:t>Anticipated length of clear-span bridge</a:t>
            </a:r>
          </a:p>
          <a:p>
            <a:pPr marL="1085850" lvl="1"/>
            <a:r>
              <a:rPr lang="en-US" sz="2600" dirty="0" smtClean="0"/>
              <a:t>Constraints to design cost</a:t>
            </a:r>
            <a:endParaRPr lang="en-US" sz="2600" dirty="0"/>
          </a:p>
          <a:p>
            <a:pPr>
              <a:spcBef>
                <a:spcPts val="1000"/>
              </a:spcBef>
            </a:pPr>
            <a:r>
              <a:rPr lang="en-US" sz="3000" dirty="0" smtClean="0"/>
              <a:t>Two options:</a:t>
            </a:r>
          </a:p>
          <a:p>
            <a:pPr marL="1085850" lvl="1"/>
            <a:r>
              <a:rPr lang="en-US" sz="2600" dirty="0" smtClean="0"/>
              <a:t>Upstream of horseshoe bend – LMR stable</a:t>
            </a:r>
          </a:p>
          <a:p>
            <a:pPr marL="1085850" lvl="1"/>
            <a:r>
              <a:rPr lang="en-US" sz="2600" dirty="0" smtClean="0"/>
              <a:t>Upstream of Clear Creek (downstream of horseshoe bend) – LMR moderately stable</a:t>
            </a:r>
          </a:p>
          <a:p>
            <a:pPr marL="1085850" lvl="1"/>
            <a:r>
              <a:rPr lang="en-US" sz="2600" dirty="0" smtClean="0"/>
              <a:t>Other areas were classified as less stable or unstable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50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912951" y="-426782"/>
            <a:ext cx="5272308" cy="83828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– Channel Stability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85000" y="1168400"/>
            <a:ext cx="1752600" cy="5232400"/>
          </a:xfrm>
          <a:prstGeom prst="rect">
            <a:avLst/>
          </a:prstGeom>
          <a:solidFill>
            <a:srgbClr val="99CC66"/>
          </a:solidFill>
          <a:ln w="63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000000"/>
                </a:solidFill>
              </a:rPr>
              <a:t>Colored lines on map indicate paths of the </a:t>
            </a:r>
            <a:br>
              <a:rPr lang="en-US" b="1" i="1" dirty="0" smtClean="0">
                <a:solidFill>
                  <a:srgbClr val="000000"/>
                </a:solidFill>
              </a:rPr>
            </a:br>
            <a:r>
              <a:rPr lang="en-US" b="1" i="1" dirty="0" smtClean="0">
                <a:solidFill>
                  <a:srgbClr val="000000"/>
                </a:solidFill>
              </a:rPr>
              <a:t>Little Miami River between 1932 and 2007.</a:t>
            </a:r>
            <a:endParaRPr lang="en-US" b="1" i="1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4300" y="6388100"/>
            <a:ext cx="9398000" cy="508000"/>
          </a:xfrm>
          <a:prstGeom prst="rect">
            <a:avLst/>
          </a:prstGeom>
          <a:solidFill>
            <a:srgbClr val="377C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rgbClr val="000000"/>
                </a:solidFill>
              </a:rPr>
              <a:t>Map Source:  SR 32 Relocation Project Feasibility Study, March 2012.  </a:t>
            </a:r>
            <a:r>
              <a:rPr lang="en-US" sz="1500" b="1" i="1" dirty="0" smtClean="0">
                <a:solidFill>
                  <a:srgbClr val="000000"/>
                </a:solidFill>
              </a:rPr>
              <a:t/>
            </a:r>
            <a:br>
              <a:rPr lang="en-US" sz="1500" b="1" i="1" dirty="0" smtClean="0">
                <a:solidFill>
                  <a:srgbClr val="000000"/>
                </a:solidFill>
              </a:rPr>
            </a:br>
            <a:r>
              <a:rPr lang="en-US" sz="1500" b="1" i="1" dirty="0" smtClean="0">
                <a:solidFill>
                  <a:srgbClr val="000000"/>
                </a:solidFill>
              </a:rPr>
              <a:t>Figure 7 – Little Miami River Channel Studies.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65700" y="1295400"/>
            <a:ext cx="2286000" cy="546100"/>
          </a:xfrm>
          <a:prstGeom prst="rect">
            <a:avLst/>
          </a:prstGeom>
          <a:solidFill>
            <a:srgbClr val="E1AB2A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LMR Stable Reach – Upstream of Horseshoe Bend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920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Tonight’s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308100"/>
            <a:ext cx="8229600" cy="5041900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sz="2600" dirty="0" smtClean="0">
                <a:solidFill>
                  <a:srgbClr val="000000"/>
                </a:solidFill>
              </a:rPr>
              <a:t>An informational session to provide an update on the SR 32 Relocation project and provide clarification</a:t>
            </a:r>
          </a:p>
          <a:p>
            <a:pPr lvl="1"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Will include a presentation and Q&amp;A session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spcBef>
                <a:spcPts val="2000"/>
              </a:spcBef>
              <a:spcAft>
                <a:spcPts val="1000"/>
              </a:spcAft>
            </a:pPr>
            <a:r>
              <a:rPr lang="en-US" sz="2600" dirty="0" smtClean="0">
                <a:solidFill>
                  <a:srgbClr val="000000"/>
                </a:solidFill>
              </a:rPr>
              <a:t>Will discuss: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</a:rPr>
              <a:t>Feasibility Study findings and recommendations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Project </a:t>
            </a:r>
            <a:r>
              <a:rPr lang="en-US" sz="2400" dirty="0">
                <a:solidFill>
                  <a:srgbClr val="000000"/>
                </a:solidFill>
              </a:rPr>
              <a:t>development and decision making </a:t>
            </a:r>
            <a:r>
              <a:rPr lang="en-US" sz="2400" dirty="0" smtClean="0">
                <a:solidFill>
                  <a:srgbClr val="000000"/>
                </a:solidFill>
              </a:rPr>
              <a:t>processes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Next steps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Community </a:t>
            </a:r>
            <a:r>
              <a:rPr lang="en-US" sz="2400" dirty="0">
                <a:solidFill>
                  <a:srgbClr val="000000"/>
                </a:solidFill>
              </a:rPr>
              <a:t>Partners Committee (CPC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Section 106 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Oasis </a:t>
            </a:r>
            <a:r>
              <a:rPr lang="en-US" sz="2400" dirty="0">
                <a:solidFill>
                  <a:srgbClr val="000000"/>
                </a:solidFill>
              </a:rPr>
              <a:t>Rail Transit project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endParaRPr lang="en-US" sz="2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– Floodplains/ways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"/>
          <a:stretch/>
        </p:blipFill>
        <p:spPr>
          <a:xfrm>
            <a:off x="0" y="1129561"/>
            <a:ext cx="9156700" cy="5408878"/>
          </a:xfrm>
        </p:spPr>
      </p:pic>
      <p:sp>
        <p:nvSpPr>
          <p:cNvPr id="8" name="Rectangle 7"/>
          <p:cNvSpPr/>
          <p:nvPr/>
        </p:nvSpPr>
        <p:spPr>
          <a:xfrm>
            <a:off x="0" y="6400800"/>
            <a:ext cx="9156700" cy="469900"/>
          </a:xfrm>
          <a:prstGeom prst="rect">
            <a:avLst/>
          </a:prstGeom>
          <a:solidFill>
            <a:srgbClr val="377C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rgbClr val="000000"/>
                </a:solidFill>
              </a:rPr>
              <a:t>Map Source:  SR 32 Relocation Project Feasibility Study, March 2012.  Figure 9</a:t>
            </a:r>
            <a:r>
              <a:rPr lang="en-US" sz="1500" b="1" i="1" dirty="0" smtClean="0">
                <a:solidFill>
                  <a:srgbClr val="000000"/>
                </a:solidFill>
              </a:rPr>
              <a:t> – Floodplains and Floodways.</a:t>
            </a:r>
          </a:p>
          <a:p>
            <a:pPr algn="ctr"/>
            <a:endParaRPr lang="en-US" sz="500" b="1" i="1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1676401"/>
            <a:ext cx="107443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MARIEMONT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4280" y="1767840"/>
            <a:ext cx="78232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FAIRFAX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3301" y="3060700"/>
            <a:ext cx="60960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ANCOR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0599" y="4282440"/>
            <a:ext cx="850901" cy="26416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NEWTOWN</a:t>
            </a:r>
            <a:endParaRPr lang="en-US" sz="1100" b="1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873500" y="3822700"/>
            <a:ext cx="0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27000" y="5105400"/>
            <a:ext cx="3403600" cy="1333500"/>
            <a:chOff x="127000" y="5232400"/>
            <a:chExt cx="3403600" cy="1333500"/>
          </a:xfrm>
        </p:grpSpPr>
        <p:sp>
          <p:nvSpPr>
            <p:cNvPr id="18" name="Rectangle 17"/>
            <p:cNvSpPr/>
            <p:nvPr/>
          </p:nvSpPr>
          <p:spPr>
            <a:xfrm>
              <a:off x="127000" y="5232400"/>
              <a:ext cx="3365500" cy="13335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7100" y="5486400"/>
              <a:ext cx="2603500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US" sz="1200" b="1" dirty="0"/>
                <a:t>= Project Study </a:t>
              </a:r>
              <a:r>
                <a:rPr lang="en-US" sz="1200" b="1" dirty="0" smtClean="0"/>
                <a:t>Area</a:t>
              </a:r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Preliminary Alternative Corridors</a:t>
              </a:r>
              <a:endParaRPr lang="en-US" sz="1200" b="1" dirty="0"/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FEMA 100 Year Floodplain</a:t>
              </a:r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Floodway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013" y="5384800"/>
              <a:ext cx="880660" cy="1168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30300" y="5232400"/>
              <a:ext cx="952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9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680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Considerations – </a:t>
            </a:r>
            <a:br>
              <a:rPr lang="en-US" sz="3400" dirty="0" smtClean="0"/>
            </a:br>
            <a:r>
              <a:rPr lang="en-US" sz="3400" dirty="0" smtClean="0"/>
              <a:t>Existing Nat’l Register Archaeology Districts</a:t>
            </a:r>
            <a:endParaRPr lang="en-US" sz="3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1" r="1289"/>
          <a:stretch/>
        </p:blipFill>
        <p:spPr>
          <a:xfrm>
            <a:off x="0" y="1042762"/>
            <a:ext cx="9144000" cy="5526314"/>
          </a:xfrm>
        </p:spPr>
      </p:pic>
      <p:sp>
        <p:nvSpPr>
          <p:cNvPr id="8" name="Rectangle 7"/>
          <p:cNvSpPr/>
          <p:nvPr/>
        </p:nvSpPr>
        <p:spPr>
          <a:xfrm>
            <a:off x="-12700" y="6426200"/>
            <a:ext cx="9232900" cy="469900"/>
          </a:xfrm>
          <a:prstGeom prst="rect">
            <a:avLst/>
          </a:prstGeom>
          <a:solidFill>
            <a:srgbClr val="377C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rgbClr val="000000"/>
                </a:solidFill>
              </a:rPr>
              <a:t>Map Source:  SR 32 Relocation Project Feasibility Study, March 2012.  Figure </a:t>
            </a:r>
            <a:r>
              <a:rPr lang="en-US" sz="1500" b="1" i="1" dirty="0" smtClean="0">
                <a:solidFill>
                  <a:srgbClr val="000000"/>
                </a:solidFill>
              </a:rPr>
              <a:t>13 – Archaeological Sensitivity.</a:t>
            </a:r>
          </a:p>
          <a:p>
            <a:pPr algn="ctr"/>
            <a:endParaRPr lang="en-US" sz="500" b="1" i="1" dirty="0" smtClean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400" y="1320801"/>
            <a:ext cx="107443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MARIEMONT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4880" y="1729740"/>
            <a:ext cx="78232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FAIRFAX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3301" y="3060700"/>
            <a:ext cx="60960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ANCOR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0599" y="4282440"/>
            <a:ext cx="850901" cy="26416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NEWTOWN</a:t>
            </a:r>
            <a:endParaRPr lang="en-US" sz="1100" b="1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949700" y="3822700"/>
            <a:ext cx="0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15900" y="4648200"/>
            <a:ext cx="3403600" cy="1625600"/>
            <a:chOff x="3124200" y="4622800"/>
            <a:chExt cx="3403600" cy="1625600"/>
          </a:xfrm>
        </p:grpSpPr>
        <p:sp>
          <p:nvSpPr>
            <p:cNvPr id="23" name="Rectangle 22"/>
            <p:cNvSpPr/>
            <p:nvPr/>
          </p:nvSpPr>
          <p:spPr>
            <a:xfrm>
              <a:off x="3124200" y="4622800"/>
              <a:ext cx="3403600" cy="1625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73500" y="5003800"/>
              <a:ext cx="2578100" cy="110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en-US" sz="1200" b="1" dirty="0"/>
                <a:t>= Project Study </a:t>
              </a:r>
              <a:r>
                <a:rPr lang="en-US" sz="1200" b="1" dirty="0" smtClean="0"/>
                <a:t>Area</a:t>
              </a:r>
            </a:p>
            <a:p>
              <a:pPr>
                <a:spcAft>
                  <a:spcPts val="700"/>
                </a:spcAft>
              </a:pPr>
              <a:r>
                <a:rPr lang="en-US" sz="1200" b="1" dirty="0" smtClean="0"/>
                <a:t>= Preliminary Alternative Corridors</a:t>
              </a:r>
              <a:endParaRPr lang="en-US" sz="1200" b="1" dirty="0"/>
            </a:p>
            <a:p>
              <a:pPr>
                <a:spcAft>
                  <a:spcPts val="700"/>
                </a:spcAft>
              </a:pPr>
              <a:r>
                <a:rPr lang="en-US" sz="1200" b="1" dirty="0" smtClean="0"/>
                <a:t>= Hahn Field</a:t>
              </a:r>
              <a:r>
                <a:rPr lang="en-US" sz="1200" b="1" dirty="0"/>
                <a:t> </a:t>
              </a:r>
              <a:r>
                <a:rPr lang="en-US" sz="1200" b="1" dirty="0" smtClean="0"/>
                <a:t>Archaeological District</a:t>
              </a:r>
            </a:p>
            <a:p>
              <a:pPr>
                <a:spcAft>
                  <a:spcPts val="700"/>
                </a:spcAft>
              </a:pPr>
              <a:r>
                <a:rPr lang="en-US" sz="1200" b="1" dirty="0" smtClean="0"/>
                <a:t>= </a:t>
              </a:r>
              <a:r>
                <a:rPr lang="en-US" sz="1200" b="1" dirty="0" err="1" smtClean="0"/>
                <a:t>Perin</a:t>
              </a:r>
              <a:r>
                <a:rPr lang="en-US" sz="1200" b="1" dirty="0" smtClean="0"/>
                <a:t> Village Archaeological District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79900" y="4686300"/>
              <a:ext cx="952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LEGEND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5041900"/>
              <a:ext cx="711200" cy="1003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51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Considerations – Historic Resources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3" r="953"/>
          <a:stretch/>
        </p:blipFill>
        <p:spPr>
          <a:xfrm>
            <a:off x="12700" y="1050721"/>
            <a:ext cx="9144000" cy="5519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37300"/>
            <a:ext cx="9156700" cy="558800"/>
          </a:xfrm>
          <a:prstGeom prst="rect">
            <a:avLst/>
          </a:prstGeom>
          <a:solidFill>
            <a:srgbClr val="377C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 smtClean="0">
                <a:solidFill>
                  <a:srgbClr val="000000"/>
                </a:solidFill>
              </a:rPr>
              <a:t>Map Source</a:t>
            </a:r>
            <a:r>
              <a:rPr lang="en-US" sz="1500" b="1" i="1" dirty="0">
                <a:solidFill>
                  <a:srgbClr val="000000"/>
                </a:solidFill>
              </a:rPr>
              <a:t>:  SR 32 Relocation Project Feasibility </a:t>
            </a:r>
            <a:r>
              <a:rPr lang="en-US" sz="1500" b="1" i="1" dirty="0" smtClean="0">
                <a:solidFill>
                  <a:srgbClr val="000000"/>
                </a:solidFill>
              </a:rPr>
              <a:t>Study ADDENDUM, Dec. </a:t>
            </a:r>
            <a:r>
              <a:rPr lang="en-US" sz="1500" b="1" i="1" dirty="0">
                <a:solidFill>
                  <a:srgbClr val="000000"/>
                </a:solidFill>
              </a:rPr>
              <a:t>2012.  </a:t>
            </a:r>
            <a:r>
              <a:rPr lang="en-US" sz="1500" b="1" i="1" dirty="0" smtClean="0">
                <a:solidFill>
                  <a:srgbClr val="000000"/>
                </a:solidFill>
              </a:rPr>
              <a:t/>
            </a:r>
            <a:br>
              <a:rPr lang="en-US" sz="1500" b="1" i="1" dirty="0" smtClean="0">
                <a:solidFill>
                  <a:srgbClr val="000000"/>
                </a:solidFill>
              </a:rPr>
            </a:br>
            <a:r>
              <a:rPr lang="en-US" sz="1500" b="1" i="1" dirty="0" smtClean="0">
                <a:solidFill>
                  <a:srgbClr val="000000"/>
                </a:solidFill>
              </a:rPr>
              <a:t>Attachment B:  Figure 12 (Revised)  – History/Architecture Resources.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924300" y="3797300"/>
            <a:ext cx="358140" cy="599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65400" y="1270001"/>
            <a:ext cx="107443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MARIEMONT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2180" y="1678940"/>
            <a:ext cx="78232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FAIRFAX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3301" y="3022600"/>
            <a:ext cx="60960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ANCOR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49699" y="4371340"/>
            <a:ext cx="850901" cy="26416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NEWTOWN</a:t>
            </a:r>
            <a:endParaRPr lang="en-US" sz="1100" b="1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4978400"/>
            <a:ext cx="3708400" cy="1333500"/>
            <a:chOff x="3886200" y="5054600"/>
            <a:chExt cx="3708400" cy="1333500"/>
          </a:xfrm>
        </p:grpSpPr>
        <p:sp>
          <p:nvSpPr>
            <p:cNvPr id="20" name="Rectangle 19"/>
            <p:cNvSpPr/>
            <p:nvPr/>
          </p:nvSpPr>
          <p:spPr>
            <a:xfrm>
              <a:off x="3886200" y="5054600"/>
              <a:ext cx="3708400" cy="13335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86300" y="5308600"/>
              <a:ext cx="2844800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US" sz="1200" b="1" dirty="0"/>
                <a:t>= Project Study </a:t>
              </a:r>
              <a:r>
                <a:rPr lang="en-US" sz="1200" b="1" dirty="0" smtClean="0"/>
                <a:t>Area</a:t>
              </a:r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Preliminary Alternative Corridors</a:t>
              </a:r>
              <a:endParaRPr lang="en-US" sz="1200" b="1" dirty="0"/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NRHP-listed Architectural Resources</a:t>
              </a:r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Red Flag Sites Warranting Further Study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54600" y="5054600"/>
              <a:ext cx="952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LEGEND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5100" y="5346700"/>
              <a:ext cx="749300" cy="97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1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Considerations – Greenspace</a:t>
            </a:r>
            <a:endParaRPr lang="en-US" dirty="0"/>
          </a:p>
        </p:txBody>
      </p:sp>
      <p:pic>
        <p:nvPicPr>
          <p:cNvPr id="5" name="Picture 4" descr="Figure 14 - Public Parks and Greenspaces - rev 1-18-13 copy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"/>
          <a:stretch/>
        </p:blipFill>
        <p:spPr>
          <a:xfrm>
            <a:off x="0" y="1143000"/>
            <a:ext cx="9185706" cy="5461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88100"/>
            <a:ext cx="9156700" cy="508000"/>
          </a:xfrm>
          <a:prstGeom prst="rect">
            <a:avLst/>
          </a:prstGeom>
          <a:solidFill>
            <a:srgbClr val="377C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rgbClr val="000000"/>
                </a:solidFill>
              </a:rPr>
              <a:t>Map Source:  SR 32 Relocation Project Feasibility Study, March 2012.  Figure </a:t>
            </a:r>
            <a:r>
              <a:rPr lang="en-US" sz="1500" b="1" i="1" dirty="0" smtClean="0">
                <a:solidFill>
                  <a:srgbClr val="000000"/>
                </a:solidFill>
              </a:rPr>
              <a:t>14  – Public Parks and Greenspace.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1600" y="1346201"/>
            <a:ext cx="107443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MARIEMONT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9480" y="1640840"/>
            <a:ext cx="78232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FAIRFAX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3301" y="3073400"/>
            <a:ext cx="60960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ANCOR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30599" y="4282440"/>
            <a:ext cx="850901" cy="26416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NEWTOWN</a:t>
            </a:r>
            <a:endParaRPr lang="en-US" sz="1100" b="1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949700" y="3822700"/>
            <a:ext cx="0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7000" y="4648200"/>
            <a:ext cx="4025900" cy="1841500"/>
            <a:chOff x="0" y="4851400"/>
            <a:chExt cx="4025900" cy="1841500"/>
          </a:xfrm>
        </p:grpSpPr>
        <p:sp>
          <p:nvSpPr>
            <p:cNvPr id="24" name="Rectangle 23"/>
            <p:cNvSpPr/>
            <p:nvPr/>
          </p:nvSpPr>
          <p:spPr>
            <a:xfrm>
              <a:off x="0" y="4851400"/>
              <a:ext cx="3949700" cy="18415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7400" y="5181600"/>
              <a:ext cx="3238500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US" sz="1200" b="1" dirty="0"/>
                <a:t>= </a:t>
              </a:r>
              <a:r>
                <a:rPr lang="en-US" sz="1200" b="1" dirty="0" smtClean="0"/>
                <a:t> Project </a:t>
              </a:r>
              <a:r>
                <a:rPr lang="en-US" sz="1200" b="1" dirty="0"/>
                <a:t>Study </a:t>
              </a:r>
              <a:r>
                <a:rPr lang="en-US" sz="1200" b="1" dirty="0" smtClean="0"/>
                <a:t>Area</a:t>
              </a:r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 Preliminary Alternative Corridors</a:t>
              </a:r>
              <a:endParaRPr lang="en-US" sz="1200" b="1" dirty="0"/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 Section 4(f) Public Parks/Recreation Areas</a:t>
              </a:r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 Section 6(f) Public Parks/Recreations Areas</a:t>
              </a:r>
            </a:p>
            <a:p>
              <a:pPr>
                <a:spcAft>
                  <a:spcPts val="500"/>
                </a:spcAft>
              </a:pPr>
              <a:r>
                <a:rPr lang="en-US" sz="1200" b="1" dirty="0" smtClean="0"/>
                <a:t>=  Public Greenspace*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20800" y="4889500"/>
              <a:ext cx="952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LEGEND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00" y="5181600"/>
              <a:ext cx="838200" cy="13335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90500" y="6413500"/>
              <a:ext cx="35958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* Requires additional study relative to Section 4(f) eligibility 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61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Considerations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442511"/>
            <a:ext cx="8229600" cy="4900956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4200" dirty="0" smtClean="0"/>
              <a:t>Ecological features – streams, wetlands, endangered species</a:t>
            </a:r>
          </a:p>
          <a:p>
            <a:pPr>
              <a:spcAft>
                <a:spcPts val="1200"/>
              </a:spcAft>
            </a:pPr>
            <a:r>
              <a:rPr lang="en-US" sz="4200" dirty="0"/>
              <a:t>Landslide prone areas – Miami Bluff, Mt. Carmel</a:t>
            </a:r>
          </a:p>
          <a:p>
            <a:pPr>
              <a:spcAft>
                <a:spcPts val="1200"/>
              </a:spcAft>
            </a:pPr>
            <a:r>
              <a:rPr lang="en-US" sz="4200" dirty="0"/>
              <a:t>Business and residential impacts</a:t>
            </a:r>
          </a:p>
          <a:p>
            <a:pPr>
              <a:spcAft>
                <a:spcPts val="1200"/>
              </a:spcAft>
            </a:pPr>
            <a:r>
              <a:rPr lang="en-US" sz="4200" dirty="0" smtClean="0"/>
              <a:t>Hazardous materials</a:t>
            </a:r>
          </a:p>
          <a:p>
            <a:pPr>
              <a:spcAft>
                <a:spcPts val="1200"/>
              </a:spcAft>
            </a:pPr>
            <a:r>
              <a:rPr lang="en-US" sz="4200" dirty="0" smtClean="0"/>
              <a:t>Structures – LMR/floodway crossing</a:t>
            </a:r>
          </a:p>
          <a:p>
            <a:pPr>
              <a:spcAft>
                <a:spcPts val="1200"/>
              </a:spcAft>
            </a:pPr>
            <a:r>
              <a:rPr lang="en-US" sz="4200" dirty="0" smtClean="0"/>
              <a:t>Alignment elevation issues – floodplain, Mt. Carmel </a:t>
            </a:r>
          </a:p>
          <a:p>
            <a:pPr>
              <a:spcAft>
                <a:spcPts val="1200"/>
              </a:spcAft>
            </a:pPr>
            <a:r>
              <a:rPr lang="en-US" sz="4200" dirty="0" smtClean="0"/>
              <a:t>Access points - US 50, Church Street, Ancor, etc.</a:t>
            </a:r>
          </a:p>
          <a:p>
            <a:pPr>
              <a:spcAft>
                <a:spcPts val="1200"/>
              </a:spcAft>
            </a:pPr>
            <a:r>
              <a:rPr lang="en-US" sz="4200" dirty="0" smtClean="0"/>
              <a:t>Landfills and gravel pit lakes</a:t>
            </a:r>
          </a:p>
          <a:p>
            <a:pPr>
              <a:spcAft>
                <a:spcPts val="1200"/>
              </a:spcAft>
            </a:pPr>
            <a:r>
              <a:rPr lang="en-US" sz="4200" dirty="0"/>
              <a:t>Rail transit and station locations</a:t>
            </a:r>
          </a:p>
          <a:p>
            <a:pPr>
              <a:spcAft>
                <a:spcPts val="1200"/>
              </a:spcAft>
            </a:pPr>
            <a:r>
              <a:rPr lang="en-US" sz="4200" dirty="0" smtClean="0"/>
              <a:t>Development/re-development opportunities</a:t>
            </a:r>
          </a:p>
          <a:p>
            <a:pPr>
              <a:spcAft>
                <a:spcPts val="1200"/>
              </a:spcAft>
            </a:pPr>
            <a:r>
              <a:rPr lang="en-US" sz="4200" dirty="0" smtClean="0"/>
              <a:t>Construction costs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80 Assistance Opportunities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346200"/>
            <a:ext cx="3254103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6500"/>
            <a:ext cx="4038600" cy="513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If route affects South 80 Trails area, there is opportunity to invest in enhancements:</a:t>
            </a:r>
          </a:p>
          <a:p>
            <a:pPr marL="571500">
              <a:spcBef>
                <a:spcPts val="500"/>
              </a:spcBef>
            </a:pPr>
            <a:r>
              <a:rPr lang="en-US" sz="2600" dirty="0" smtClean="0"/>
              <a:t>Access improvements</a:t>
            </a:r>
          </a:p>
          <a:p>
            <a:pPr marL="571500">
              <a:spcBef>
                <a:spcPts val="500"/>
              </a:spcBef>
            </a:pPr>
            <a:r>
              <a:rPr lang="en-US" sz="2600" dirty="0" smtClean="0"/>
              <a:t>Bikeways/paths</a:t>
            </a:r>
          </a:p>
          <a:p>
            <a:pPr marL="571500">
              <a:spcBef>
                <a:spcPts val="500"/>
              </a:spcBef>
            </a:pPr>
            <a:r>
              <a:rPr lang="en-US" sz="2600" dirty="0" smtClean="0"/>
              <a:t>Basket of ideas in the Vision 2021 Plan</a:t>
            </a:r>
          </a:p>
          <a:p>
            <a:pPr marL="571500">
              <a:spcBef>
                <a:spcPts val="500"/>
              </a:spcBef>
            </a:pPr>
            <a:r>
              <a:rPr lang="en-US" sz="2600" dirty="0" smtClean="0"/>
              <a:t>Others to be identified through community involvement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L102063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198" y="3797300"/>
            <a:ext cx="3192637" cy="229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4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2175"/>
            <a:ext cx="8229600" cy="48506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Work with communities, regulatory agencies:</a:t>
            </a:r>
          </a:p>
          <a:p>
            <a:pPr lvl="1"/>
            <a:r>
              <a:rPr lang="en-US" sz="2400" dirty="0" smtClean="0"/>
              <a:t>Community Partners Committee </a:t>
            </a:r>
            <a:r>
              <a:rPr lang="en-US" sz="2400" dirty="0"/>
              <a:t>(</a:t>
            </a:r>
            <a:r>
              <a:rPr lang="en-US" sz="2400" dirty="0" smtClean="0"/>
              <a:t>CPC) meetings</a:t>
            </a:r>
          </a:p>
          <a:p>
            <a:pPr lvl="1"/>
            <a:r>
              <a:rPr lang="en-US" sz="2400" dirty="0" smtClean="0"/>
              <a:t>Section 106 </a:t>
            </a:r>
            <a:r>
              <a:rPr lang="en-US" sz="2400" dirty="0"/>
              <a:t>C</a:t>
            </a:r>
            <a:r>
              <a:rPr lang="en-US" sz="2400" dirty="0" smtClean="0"/>
              <a:t>onsultation meetings</a:t>
            </a:r>
          </a:p>
          <a:p>
            <a:pPr lvl="1"/>
            <a:r>
              <a:rPr lang="en-US" sz="2400" dirty="0" smtClean="0"/>
              <a:t>Other meetings as needed</a:t>
            </a:r>
          </a:p>
          <a:p>
            <a:pPr>
              <a:spcAft>
                <a:spcPts val="1000"/>
              </a:spcAft>
            </a:pPr>
            <a:r>
              <a:rPr lang="en-US" sz="2800" dirty="0" smtClean="0"/>
              <a:t>Meet to identify issues, explore options</a:t>
            </a:r>
          </a:p>
          <a:p>
            <a:pPr>
              <a:spcAft>
                <a:spcPts val="1000"/>
              </a:spcAft>
            </a:pPr>
            <a:r>
              <a:rPr lang="en-US" sz="2800" dirty="0"/>
              <a:t>Finalize recommended corridors for further study</a:t>
            </a:r>
          </a:p>
          <a:p>
            <a:pPr>
              <a:spcAft>
                <a:spcPts val="1000"/>
              </a:spcAft>
            </a:pPr>
            <a:r>
              <a:rPr lang="en-US" sz="2800" dirty="0" smtClean="0"/>
              <a:t>Timeframe: Early 2013</a:t>
            </a:r>
          </a:p>
        </p:txBody>
      </p:sp>
    </p:spTree>
    <p:extLst>
      <p:ext uri="{BB962C8B-B14F-4D97-AF65-F5344CB8AC3E}">
        <p14:creationId xmlns:p14="http://schemas.microsoft.com/office/powerpoint/2010/main" val="13939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" y="-182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Community Partners Committee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85" y="1364344"/>
            <a:ext cx="8229600" cy="503865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600" dirty="0" smtClean="0"/>
              <a:t>Represent communities to:</a:t>
            </a:r>
          </a:p>
          <a:p>
            <a:pPr>
              <a:spcAft>
                <a:spcPts val="1500"/>
              </a:spcAft>
            </a:pPr>
            <a:r>
              <a:rPr lang="en-US" sz="2600" b="1" dirty="0" smtClean="0"/>
              <a:t>Provide feedback</a:t>
            </a:r>
            <a:r>
              <a:rPr lang="en-US" sz="2600" dirty="0" smtClean="0"/>
              <a:t> – Share questions</a:t>
            </a:r>
            <a:r>
              <a:rPr lang="en-US" sz="2600" dirty="0"/>
              <a:t>, concerns, comments </a:t>
            </a:r>
            <a:r>
              <a:rPr lang="en-US" sz="2600" dirty="0" smtClean="0"/>
              <a:t>about project information, studies, and recommendations</a:t>
            </a:r>
          </a:p>
          <a:p>
            <a:pPr>
              <a:spcAft>
                <a:spcPts val="1500"/>
              </a:spcAft>
            </a:pPr>
            <a:r>
              <a:rPr lang="en-US" sz="2600" b="1" dirty="0" smtClean="0"/>
              <a:t>Collaborate in problem solving </a:t>
            </a:r>
            <a:r>
              <a:rPr lang="en-US" sz="2600" dirty="0" smtClean="0"/>
              <a:t>– Provide input/ideas to be considered in developing alternatives and solving project issues</a:t>
            </a:r>
          </a:p>
          <a:p>
            <a:r>
              <a:rPr lang="en-US" sz="2600" b="1" dirty="0" smtClean="0"/>
              <a:t>Be a link to the larger community </a:t>
            </a:r>
            <a:r>
              <a:rPr lang="en-US" sz="2600" dirty="0" smtClean="0"/>
              <a:t>– Relay </a:t>
            </a:r>
            <a:r>
              <a:rPr lang="en-US" sz="2600" dirty="0"/>
              <a:t>community feedback to project </a:t>
            </a:r>
            <a:r>
              <a:rPr lang="en-US" sz="2600" dirty="0" smtClean="0"/>
              <a:t>team; provide Eastern Corridor updates to community</a:t>
            </a:r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204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106 Consultation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3457"/>
            <a:ext cx="8229600" cy="4909759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sz="2400" dirty="0"/>
              <a:t>National Historic Preservation </a:t>
            </a:r>
            <a:r>
              <a:rPr lang="en-US" sz="2400" dirty="0" smtClean="0"/>
              <a:t>Act:  Federal </a:t>
            </a:r>
            <a:r>
              <a:rPr lang="en-US" sz="2400" dirty="0"/>
              <a:t>actions must consider effects on </a:t>
            </a:r>
            <a:r>
              <a:rPr lang="en-US" sz="2400" dirty="0" smtClean="0"/>
              <a:t>historic/archaeological resources, above and below ground</a:t>
            </a:r>
            <a:endParaRPr lang="en-US" sz="2400" dirty="0"/>
          </a:p>
          <a:p>
            <a:pPr>
              <a:lnSpc>
                <a:spcPct val="110000"/>
              </a:lnSpc>
              <a:spcBef>
                <a:spcPts val="100"/>
              </a:spcBef>
            </a:pPr>
            <a:r>
              <a:rPr lang="en-US" sz="2400" dirty="0" smtClean="0"/>
              <a:t>Section 106 activities will:</a:t>
            </a:r>
          </a:p>
          <a:p>
            <a:pPr marL="1022350" lvl="1" indent="-222250">
              <a:lnSpc>
                <a:spcPct val="110000"/>
              </a:lnSpc>
              <a:spcAft>
                <a:spcPts val="0"/>
              </a:spcAft>
            </a:pPr>
            <a:r>
              <a:rPr lang="en-US" sz="2100" dirty="0" smtClean="0"/>
              <a:t>Identify historic/archaeological resources</a:t>
            </a:r>
            <a:endParaRPr lang="en-US" sz="2100" dirty="0"/>
          </a:p>
          <a:p>
            <a:pPr marL="1022350" lvl="1" indent="-22225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100" dirty="0" smtClean="0"/>
              <a:t>Identify, evaluate, mitigate impacts</a:t>
            </a:r>
            <a:endParaRPr lang="en-US" sz="2100" dirty="0"/>
          </a:p>
          <a:p>
            <a:pPr marL="1022350" lvl="1" indent="-222250">
              <a:lnSpc>
                <a:spcPct val="110000"/>
              </a:lnSpc>
              <a:spcBef>
                <a:spcPts val="800"/>
              </a:spcBef>
              <a:spcAft>
                <a:spcPts val="1200"/>
              </a:spcAft>
            </a:pPr>
            <a:r>
              <a:rPr lang="en-US" sz="2100" dirty="0" smtClean="0"/>
              <a:t>Document the process in a Memorandum of Agreement</a:t>
            </a:r>
            <a:endParaRPr lang="en-US" sz="21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 dirty="0" smtClean="0"/>
              <a:t>Initial Section 106 meetings to provide Advisory Council on Historic Preservation, Ohio Historic Preservation Office, Native American Tribes, National Park Services, other Section 106 consulting parties opportunity to comment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Initial meetings targeted for February 2013</a:t>
            </a:r>
          </a:p>
        </p:txBody>
      </p:sp>
    </p:spTree>
    <p:extLst>
      <p:ext uri="{BB962C8B-B14F-4D97-AF65-F5344CB8AC3E}">
        <p14:creationId xmlns:p14="http://schemas.microsoft.com/office/powerpoint/2010/main" val="25578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Making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500"/>
            <a:ext cx="8229600" cy="4940300"/>
          </a:xfrm>
        </p:spPr>
        <p:txBody>
          <a:bodyPr>
            <a:normAutofit/>
          </a:bodyPr>
          <a:lstStyle/>
          <a:p>
            <a:pPr>
              <a:spcAft>
                <a:spcPts val="1500"/>
              </a:spcAft>
            </a:pPr>
            <a:r>
              <a:rPr lang="en-US" sz="2600" dirty="0"/>
              <a:t>ODOT follows federal NEPA requirements</a:t>
            </a:r>
          </a:p>
          <a:p>
            <a:pPr>
              <a:spcAft>
                <a:spcPts val="1500"/>
              </a:spcAft>
            </a:pPr>
            <a:r>
              <a:rPr lang="en-US" sz="2600" b="1" dirty="0" smtClean="0"/>
              <a:t>Outcome is not predetermined</a:t>
            </a:r>
          </a:p>
          <a:p>
            <a:pPr>
              <a:spcAft>
                <a:spcPts val="1500"/>
              </a:spcAft>
            </a:pPr>
            <a:r>
              <a:rPr lang="en-US" sz="2600" dirty="0" smtClean="0"/>
              <a:t>Process is designed to identify </a:t>
            </a:r>
            <a:r>
              <a:rPr lang="en-US" sz="2600" b="1" i="1" dirty="0" smtClean="0"/>
              <a:t>with clarity and detail </a:t>
            </a:r>
            <a:r>
              <a:rPr lang="en-US" sz="2600" dirty="0" smtClean="0"/>
              <a:t>the benefits and impacts of alternatives </a:t>
            </a:r>
          </a:p>
          <a:p>
            <a:pPr>
              <a:spcAft>
                <a:spcPts val="1500"/>
              </a:spcAft>
            </a:pPr>
            <a:r>
              <a:rPr lang="en-US" sz="2600" dirty="0" smtClean="0"/>
              <a:t>Information gathered through in-depth studies, analysis, and public involvement provide the details necessary to make informed decisions</a:t>
            </a:r>
          </a:p>
          <a:p>
            <a:pPr>
              <a:spcAft>
                <a:spcPts val="1500"/>
              </a:spcAft>
            </a:pPr>
            <a:r>
              <a:rPr lang="en-US" sz="2600" dirty="0" smtClean="0"/>
              <a:t>By completing the process, we will be confident that we explored all possible options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25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Eastern Corridor Transportation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384754"/>
            <a:ext cx="4177291" cy="5368225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400" dirty="0" smtClean="0"/>
              <a:t>Existing roads can’t support travel demand. </a:t>
            </a:r>
          </a:p>
          <a:p>
            <a:pPr>
              <a:spcAft>
                <a:spcPts val="1000"/>
              </a:spcAft>
            </a:pPr>
            <a:r>
              <a:rPr lang="en-US" sz="2400" dirty="0" smtClean="0"/>
              <a:t>Indirect routes, poor connectivity</a:t>
            </a:r>
          </a:p>
          <a:p>
            <a:pPr>
              <a:spcAft>
                <a:spcPts val="1000"/>
              </a:spcAft>
            </a:pPr>
            <a:r>
              <a:rPr lang="en-US" sz="2400" dirty="0" smtClean="0"/>
              <a:t>Few travel options</a:t>
            </a:r>
          </a:p>
          <a:p>
            <a:pPr>
              <a:spcAft>
                <a:spcPts val="1000"/>
              </a:spcAft>
            </a:pPr>
            <a:r>
              <a:rPr lang="en-US" sz="2400" dirty="0" smtClean="0"/>
              <a:t>Inefficie</a:t>
            </a:r>
            <a:r>
              <a:rPr lang="en-US" sz="2400" dirty="0"/>
              <a:t>n</a:t>
            </a:r>
            <a:r>
              <a:rPr lang="en-US" sz="2400" dirty="0" smtClean="0"/>
              <a:t>t movement of </a:t>
            </a:r>
            <a:br>
              <a:rPr lang="en-US" sz="2400" dirty="0" smtClean="0"/>
            </a:br>
            <a:r>
              <a:rPr lang="en-US" sz="2400" dirty="0" smtClean="0"/>
              <a:t>goods, services, people</a:t>
            </a:r>
          </a:p>
          <a:p>
            <a:pPr>
              <a:spcAft>
                <a:spcPts val="1000"/>
              </a:spcAft>
            </a:pPr>
            <a:r>
              <a:rPr lang="en-US" sz="2400" dirty="0" smtClean="0"/>
              <a:t>Economic development is</a:t>
            </a:r>
            <a:br>
              <a:rPr lang="en-US" sz="2400" dirty="0" smtClean="0"/>
            </a:br>
            <a:r>
              <a:rPr lang="en-US" sz="2400" dirty="0" smtClean="0"/>
              <a:t>hindered </a:t>
            </a:r>
          </a:p>
          <a:p>
            <a:pPr>
              <a:spcAft>
                <a:spcPts val="1000"/>
              </a:spcAft>
            </a:pPr>
            <a:r>
              <a:rPr lang="en-US" sz="2400" dirty="0" smtClean="0"/>
              <a:t>Environment affected by </a:t>
            </a:r>
            <a:br>
              <a:rPr lang="en-US" sz="2400" dirty="0" smtClean="0"/>
            </a:br>
            <a:r>
              <a:rPr lang="en-US" sz="2400" dirty="0" smtClean="0"/>
              <a:t>growing congestion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42585" y="5573909"/>
            <a:ext cx="4094025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00"/>
                </a:solidFill>
              </a:rPr>
              <a:t>If No Build Alternative is chosen, these conditions will continue and get worse</a:t>
            </a:r>
            <a:endParaRPr lang="en-US" b="1" i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399" y="1913469"/>
            <a:ext cx="4402667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Making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3133"/>
            <a:ext cx="8229600" cy="5266267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400"/>
              </a:spcAft>
            </a:pPr>
            <a:r>
              <a:rPr lang="en-US" sz="4000" dirty="0"/>
              <a:t>Includes </a:t>
            </a:r>
            <a:r>
              <a:rPr lang="en-US" sz="4000" dirty="0" smtClean="0"/>
              <a:t>public, stakeholder input in every </a:t>
            </a:r>
            <a:r>
              <a:rPr lang="en-US" sz="4000" dirty="0"/>
              <a:t>phase of </a:t>
            </a:r>
            <a:r>
              <a:rPr lang="en-US" sz="4000" dirty="0" smtClean="0"/>
              <a:t>development</a:t>
            </a:r>
          </a:p>
          <a:p>
            <a:pPr marL="908050" lvl="1">
              <a:spcBef>
                <a:spcPts val="500"/>
              </a:spcBef>
              <a:spcAft>
                <a:spcPts val="500"/>
              </a:spcAft>
              <a:tabLst>
                <a:tab pos="1320800" algn="l"/>
              </a:tabLst>
            </a:pPr>
            <a:r>
              <a:rPr lang="en-US" sz="3300" b="1" dirty="0" smtClean="0"/>
              <a:t>Formal</a:t>
            </a:r>
            <a:r>
              <a:rPr lang="en-US" sz="3300" dirty="0"/>
              <a:t> </a:t>
            </a:r>
            <a:r>
              <a:rPr lang="en-US" sz="3300" dirty="0" smtClean="0"/>
              <a:t>– Public </a:t>
            </a:r>
            <a:r>
              <a:rPr lang="en-US" sz="3300" dirty="0"/>
              <a:t>i</a:t>
            </a:r>
            <a:r>
              <a:rPr lang="en-US" sz="3300" dirty="0" smtClean="0"/>
              <a:t>nvolvement </a:t>
            </a:r>
            <a:r>
              <a:rPr lang="en-US" sz="3300" dirty="0"/>
              <a:t>m</a:t>
            </a:r>
            <a:r>
              <a:rPr lang="en-US" sz="3300" dirty="0" smtClean="0"/>
              <a:t>eetings, public </a:t>
            </a:r>
            <a:r>
              <a:rPr lang="en-US" sz="3300" dirty="0"/>
              <a:t>h</a:t>
            </a:r>
            <a:r>
              <a:rPr lang="en-US" sz="3300" dirty="0" smtClean="0"/>
              <a:t>earings (if needed)</a:t>
            </a:r>
            <a:endParaRPr lang="en-US" sz="3300" dirty="0"/>
          </a:p>
          <a:p>
            <a:pPr marL="908050" lvl="1">
              <a:spcBef>
                <a:spcPts val="500"/>
              </a:spcBef>
              <a:spcAft>
                <a:spcPts val="500"/>
              </a:spcAft>
              <a:tabLst>
                <a:tab pos="1320800" algn="l"/>
              </a:tabLst>
            </a:pPr>
            <a:r>
              <a:rPr lang="en-US" sz="3300" b="1" dirty="0" smtClean="0"/>
              <a:t>Informal</a:t>
            </a:r>
            <a:r>
              <a:rPr lang="en-US" sz="3300" dirty="0" smtClean="0"/>
              <a:t> – Tonight’s meeting, Community Partners Committees, community presentations, contacts through Facebook, email, telephone hotline</a:t>
            </a:r>
            <a:endParaRPr lang="en-US" sz="3600" dirty="0"/>
          </a:p>
          <a:p>
            <a:pPr>
              <a:spcBef>
                <a:spcPts val="1500"/>
              </a:spcBef>
              <a:spcAft>
                <a:spcPts val="400"/>
              </a:spcAft>
            </a:pPr>
            <a:r>
              <a:rPr lang="en-US" sz="4000" dirty="0" smtClean="0"/>
              <a:t>Community partner participation </a:t>
            </a:r>
            <a:r>
              <a:rPr lang="en-US" sz="4000" dirty="0"/>
              <a:t>in </a:t>
            </a:r>
            <a:r>
              <a:rPr lang="en-US" sz="4000" dirty="0" smtClean="0"/>
              <a:t>development process</a:t>
            </a:r>
            <a:endParaRPr lang="en-US" sz="4000" dirty="0"/>
          </a:p>
          <a:p>
            <a:pPr marL="908050" lvl="1">
              <a:spcBef>
                <a:spcPts val="500"/>
              </a:spcBef>
              <a:spcAft>
                <a:spcPts val="500"/>
              </a:spcAft>
            </a:pPr>
            <a:r>
              <a:rPr lang="en-US" sz="3300" b="1" dirty="0"/>
              <a:t>Eastern Corridor Implementation Partners</a:t>
            </a:r>
            <a:r>
              <a:rPr lang="en-US" sz="3300" dirty="0"/>
              <a:t> </a:t>
            </a:r>
            <a:r>
              <a:rPr lang="en-US" sz="3300" dirty="0" smtClean="0"/>
              <a:t>– Guide project </a:t>
            </a:r>
            <a:r>
              <a:rPr lang="en-US" sz="3300" dirty="0"/>
              <a:t>development and decisions; assist with project funding</a:t>
            </a:r>
          </a:p>
          <a:p>
            <a:pPr marL="908050" lvl="1">
              <a:spcBef>
                <a:spcPts val="500"/>
              </a:spcBef>
              <a:spcAft>
                <a:spcPts val="500"/>
              </a:spcAft>
            </a:pPr>
            <a:r>
              <a:rPr lang="en-US" sz="3300" b="1" dirty="0" smtClean="0"/>
              <a:t>Eastern Corridor Development Team </a:t>
            </a:r>
            <a:r>
              <a:rPr lang="en-US" sz="3300" dirty="0"/>
              <a:t>and </a:t>
            </a:r>
            <a:r>
              <a:rPr lang="en-US" sz="3300" b="1" dirty="0" smtClean="0"/>
              <a:t>Community Partner Committees</a:t>
            </a:r>
            <a:r>
              <a:rPr lang="en-US" sz="3300" dirty="0" smtClean="0"/>
              <a:t> – Provide </a:t>
            </a:r>
            <a:r>
              <a:rPr lang="en-US" sz="3300" dirty="0"/>
              <a:t>important community </a:t>
            </a:r>
            <a:r>
              <a:rPr lang="en-US" sz="3300" dirty="0">
                <a:solidFill>
                  <a:srgbClr val="000000"/>
                </a:solidFill>
              </a:rPr>
              <a:t>input that </a:t>
            </a:r>
            <a:r>
              <a:rPr lang="en-US" sz="3300" dirty="0" smtClean="0">
                <a:solidFill>
                  <a:srgbClr val="000000"/>
                </a:solidFill>
              </a:rPr>
              <a:t>is considered in </a:t>
            </a:r>
            <a:r>
              <a:rPr lang="en-US" sz="3300" dirty="0">
                <a:solidFill>
                  <a:srgbClr val="000000"/>
                </a:solidFill>
              </a:rPr>
              <a:t>decision-making</a:t>
            </a:r>
          </a:p>
          <a:p>
            <a:pPr marL="908050" lvl="1">
              <a:spcBef>
                <a:spcPts val="500"/>
              </a:spcBef>
              <a:spcAft>
                <a:spcPts val="500"/>
              </a:spcAft>
            </a:pPr>
            <a:r>
              <a:rPr lang="en-US" sz="3300" b="1" dirty="0"/>
              <a:t>Public involvement </a:t>
            </a:r>
            <a:r>
              <a:rPr lang="en-US" sz="3300" dirty="0"/>
              <a:t>– Provides individual stakeholder </a:t>
            </a:r>
            <a:r>
              <a:rPr lang="en-US" sz="3300" dirty="0" smtClean="0"/>
              <a:t>input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8865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Making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144"/>
            <a:ext cx="8229600" cy="5138056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None/>
            </a:pPr>
            <a:endParaRPr lang="en-US" sz="2800" b="1" dirty="0" smtClean="0"/>
          </a:p>
          <a:p>
            <a:pPr>
              <a:spcAft>
                <a:spcPts val="400"/>
              </a:spcAft>
            </a:pPr>
            <a:r>
              <a:rPr lang="en-US" sz="2800" b="1" dirty="0" smtClean="0"/>
              <a:t>The Decision Makers</a:t>
            </a:r>
          </a:p>
          <a:p>
            <a:pPr lvl="1">
              <a:spcAft>
                <a:spcPts val="500"/>
              </a:spcAft>
            </a:pPr>
            <a:r>
              <a:rPr lang="en-US" sz="2600" dirty="0" smtClean="0"/>
              <a:t>Project decisions made by Federal Highway Administration (FHWA), ODOT, </a:t>
            </a:r>
            <a:r>
              <a:rPr lang="en-US" sz="2600" dirty="0" smtClean="0">
                <a:solidFill>
                  <a:srgbClr val="000000"/>
                </a:solidFill>
              </a:rPr>
              <a:t>in coordination with </a:t>
            </a:r>
            <a:r>
              <a:rPr lang="en-US" sz="2600" dirty="0" smtClean="0"/>
              <a:t>regulatory agencies within the NEPA process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600" dirty="0" smtClean="0"/>
              <a:t>FHWA is </a:t>
            </a:r>
            <a:r>
              <a:rPr lang="en-US" sz="2600" dirty="0"/>
              <a:t>l</a:t>
            </a:r>
            <a:r>
              <a:rPr lang="en-US" sz="2600" dirty="0" smtClean="0"/>
              <a:t>ead agency</a:t>
            </a:r>
          </a:p>
          <a:p>
            <a:pPr lvl="1">
              <a:spcAft>
                <a:spcPts val="1200"/>
              </a:spcAft>
            </a:pPr>
            <a:r>
              <a:rPr lang="en-US" sz="2600" dirty="0" smtClean="0"/>
              <a:t>FHWA issues Record of Decision</a:t>
            </a:r>
          </a:p>
          <a:p>
            <a:pPr>
              <a:spcAft>
                <a:spcPts val="1200"/>
              </a:spcAft>
            </a:pPr>
            <a:endParaRPr lang="en-US" sz="2600" dirty="0" smtClean="0"/>
          </a:p>
          <a:p>
            <a:endParaRPr lang="en-US" sz="10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22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Comments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0363" y="2235200"/>
            <a:ext cx="808446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hlinkClick r:id="rId2"/>
              </a:rPr>
              <a:t>www.EasternCorridor.org</a:t>
            </a:r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en-US" sz="4000" dirty="0" smtClean="0"/>
          </a:p>
          <a:p>
            <a:pPr algn="ctr"/>
            <a:r>
              <a:rPr lang="en-US" sz="4000" dirty="0" err="1" smtClean="0"/>
              <a:t>EasternCorridor@EasternCorridor.org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421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845" y="361063"/>
            <a:ext cx="8219955" cy="698942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defTabSz="457151"/>
            <a:r>
              <a:rPr lang="en-US" sz="4400" dirty="0" smtClean="0">
                <a:solidFill>
                  <a:srgbClr val="E16D2E"/>
                </a:solidFill>
                <a:latin typeface="Calibri"/>
                <a:cs typeface="Calibri"/>
              </a:rPr>
              <a:t>Oasis Rail Transit – At </a:t>
            </a:r>
            <a:r>
              <a:rPr lang="en-US" sz="4400" dirty="0">
                <a:solidFill>
                  <a:srgbClr val="E16D2E"/>
                </a:solidFill>
                <a:latin typeface="Calibri"/>
                <a:cs typeface="Calibri"/>
              </a:rPr>
              <a:t>A Glance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844" y="1350741"/>
            <a:ext cx="4575056" cy="3357105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marL="342900" indent="-342900" defTabSz="457151">
              <a:spcBef>
                <a:spcPts val="284"/>
              </a:spcBef>
              <a:spcAft>
                <a:spcPts val="1200"/>
              </a:spcAft>
              <a:buClr>
                <a:srgbClr val="DB6F35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ew transportation alternative 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 marL="342900" indent="-342900" defTabSz="457151">
              <a:spcBef>
                <a:spcPts val="284"/>
              </a:spcBef>
              <a:spcAft>
                <a:spcPts val="1200"/>
              </a:spcAft>
              <a:buClr>
                <a:srgbClr val="DB6F35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Will serve residents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, workers and visitors between downtown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Clermont County and communities in between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 marL="342900" indent="-342900" defTabSz="457151">
              <a:spcBef>
                <a:spcPts val="284"/>
              </a:spcBef>
              <a:spcAft>
                <a:spcPts val="500"/>
              </a:spcAft>
              <a:buClr>
                <a:srgbClr val="DB6F35"/>
              </a:buClr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Is a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foundation upon which future passenger rail lines can be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added</a:t>
            </a:r>
            <a:endParaRPr lang="en-US" sz="2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CopyrightAndyRyan__RYN93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701" y="3562154"/>
            <a:ext cx="2616040" cy="174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CopyrightAndyRyan__RYN8718--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499" y="1256911"/>
            <a:ext cx="2613915" cy="174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opyrightAndyRyan__RYN865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799" y="1631142"/>
            <a:ext cx="1652711" cy="248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MU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751" y="5435600"/>
            <a:ext cx="7766049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845" y="361063"/>
            <a:ext cx="8219955" cy="698942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defTabSz="457151"/>
            <a:r>
              <a:rPr lang="en-US" sz="4400" dirty="0">
                <a:solidFill>
                  <a:srgbClr val="E16D2E"/>
                </a:solidFill>
                <a:latin typeface="Calibri"/>
                <a:cs typeface="Calibri"/>
              </a:rPr>
              <a:t>Oasis </a:t>
            </a:r>
            <a:r>
              <a:rPr lang="en-US" sz="4400" dirty="0" smtClean="0">
                <a:solidFill>
                  <a:srgbClr val="E16D2E"/>
                </a:solidFill>
                <a:latin typeface="Calibri"/>
                <a:cs typeface="Calibri"/>
              </a:rPr>
              <a:t>Project Elements</a:t>
            </a:r>
            <a:endParaRPr lang="en-US" sz="4400" dirty="0">
              <a:solidFill>
                <a:srgbClr val="E16D2E"/>
              </a:solidFill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844" y="1287630"/>
            <a:ext cx="4816355" cy="5710825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marL="342900" indent="-342900" defTabSz="457151">
              <a:spcBef>
                <a:spcPts val="284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Evaluate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alignment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options; identify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locally-preferred alternatives</a:t>
            </a:r>
          </a:p>
          <a:p>
            <a:pPr marL="342900" indent="-342900" defTabSz="457151">
              <a:spcBef>
                <a:spcPts val="284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Determine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vehicle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type </a:t>
            </a:r>
            <a:endParaRPr lang="en-US" sz="2400" dirty="0" smtClean="0">
              <a:solidFill>
                <a:srgbClr val="000000"/>
              </a:solidFill>
              <a:latin typeface="Calibri"/>
            </a:endParaRPr>
          </a:p>
          <a:p>
            <a:pPr marL="342900" indent="-342900" defTabSz="457151">
              <a:spcBef>
                <a:spcPts val="284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Develop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ridership projections</a:t>
            </a:r>
          </a:p>
          <a:p>
            <a:pPr marL="342900" indent="-342900" defTabSz="457151">
              <a:spcBef>
                <a:spcPts val="284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Conceptual operations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plan </a:t>
            </a:r>
            <a:endParaRPr lang="en-US" sz="2400" dirty="0" smtClean="0">
              <a:solidFill>
                <a:srgbClr val="000000"/>
              </a:solidFill>
              <a:latin typeface="Calibri"/>
            </a:endParaRPr>
          </a:p>
          <a:p>
            <a:pPr marL="342900" indent="-342900" defTabSz="457151">
              <a:spcBef>
                <a:spcPts val="284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Evaluate/select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station locations</a:t>
            </a:r>
          </a:p>
          <a:p>
            <a:pPr marL="342900" indent="-342900" defTabSz="457151">
              <a:spcBef>
                <a:spcPts val="284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Develop conceptual station area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plans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 marL="342900" indent="-342900" defTabSz="457151">
              <a:spcBef>
                <a:spcPts val="284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Prepare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cost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estimates, </a:t>
            </a:r>
            <a:br>
              <a:rPr lang="en-US" sz="2400" dirty="0" smtClean="0">
                <a:solidFill>
                  <a:srgbClr val="000000"/>
                </a:solidFill>
                <a:latin typeface="Calibri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conceptual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financing plan</a:t>
            </a:r>
          </a:p>
          <a:p>
            <a:pPr marL="342900" indent="-342900" defTabSz="457151">
              <a:spcBef>
                <a:spcPts val="284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Complete Business Case Assessment</a:t>
            </a:r>
          </a:p>
          <a:p>
            <a:pPr defTabSz="457151">
              <a:spcBef>
                <a:spcPts val="142"/>
              </a:spcBef>
              <a:spcAft>
                <a:spcPts val="142"/>
              </a:spcAft>
            </a:pPr>
            <a:endParaRPr lang="en-US" sz="2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northstar-300x209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7318" y="2710030"/>
            <a:ext cx="2902804" cy="1817872"/>
          </a:xfrm>
          <a:prstGeom prst="rect">
            <a:avLst/>
          </a:prstGeom>
        </p:spPr>
      </p:pic>
      <p:pic>
        <p:nvPicPr>
          <p:cNvPr id="7" name="Picture 6" descr="MetroRail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875" y="1287630"/>
            <a:ext cx="2793426" cy="1773070"/>
          </a:xfrm>
          <a:prstGeom prst="rect">
            <a:avLst/>
          </a:prstGeom>
        </p:spPr>
      </p:pic>
      <p:pic>
        <p:nvPicPr>
          <p:cNvPr id="8" name="Picture 7" descr="3729419044_3171e78c43-420x315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875" y="4515380"/>
            <a:ext cx="2793426" cy="17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77472" y="1424938"/>
            <a:ext cx="1923235" cy="5337390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marL="6350" algn="ctr" defTabSz="457151"/>
            <a:r>
              <a:rPr lang="en-US" sz="1500" b="1" u="sng" dirty="0" smtClean="0">
                <a:solidFill>
                  <a:prstClr val="black"/>
                </a:solidFill>
                <a:latin typeface="Calibri"/>
                <a:cs typeface="Calibri"/>
              </a:rPr>
              <a:t>Proposed Locations</a:t>
            </a:r>
            <a:r>
              <a:rPr lang="en-US" sz="1500" b="1" u="sng" dirty="0">
                <a:solidFill>
                  <a:srgbClr val="E16D2E"/>
                </a:solidFill>
                <a:latin typeface="Calibri"/>
                <a:cs typeface="Calibri"/>
              </a:rPr>
              <a:t/>
            </a:r>
            <a:br>
              <a:rPr lang="en-US" sz="1500" b="1" u="sng" dirty="0">
                <a:solidFill>
                  <a:srgbClr val="E16D2E"/>
                </a:solidFill>
                <a:latin typeface="Calibri"/>
                <a:cs typeface="Calibri"/>
              </a:rPr>
            </a:br>
            <a:endParaRPr lang="en-US" sz="1200" b="1" u="sng" dirty="0">
              <a:solidFill>
                <a:srgbClr val="E16D2E"/>
              </a:solidFill>
              <a:latin typeface="Calibri"/>
              <a:cs typeface="Calibri"/>
            </a:endParaRPr>
          </a:p>
          <a:p>
            <a:pPr marL="6350" lvl="1" algn="ctr" defTabSz="457151">
              <a:spcAft>
                <a:spcPts val="473"/>
              </a:spcAft>
              <a:buClr>
                <a:srgbClr val="FF8000"/>
              </a:buClr>
            </a:pPr>
            <a:r>
              <a:rPr lang="en-US" sz="1500" dirty="0">
                <a:solidFill>
                  <a:prstClr val="black"/>
                </a:solidFill>
                <a:latin typeface="Calibri"/>
                <a:cs typeface="Calibri"/>
              </a:rPr>
              <a:t>Riverfront Transit </a:t>
            </a:r>
            <a: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  <a:t/>
            </a:r>
            <a:b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  <a:t>Center </a:t>
            </a:r>
            <a:r>
              <a:rPr lang="en-US" sz="1500" dirty="0">
                <a:solidFill>
                  <a:prstClr val="black"/>
                </a:solidFill>
                <a:latin typeface="Calibri"/>
                <a:cs typeface="Calibri"/>
              </a:rPr>
              <a:t>(RTC)</a:t>
            </a:r>
            <a:endParaRPr lang="en-US" sz="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350" lvl="1" algn="ctr" defTabSz="457151">
              <a:spcAft>
                <a:spcPts val="473"/>
              </a:spcAft>
              <a:buClr>
                <a:srgbClr val="FF8000"/>
              </a:buClr>
            </a:pPr>
            <a:r>
              <a:rPr lang="en-US" sz="1500" dirty="0">
                <a:solidFill>
                  <a:prstClr val="black"/>
                </a:solidFill>
                <a:latin typeface="Calibri"/>
                <a:cs typeface="Calibri"/>
              </a:rPr>
              <a:t>Boathouse</a:t>
            </a:r>
            <a:endParaRPr lang="en-US" sz="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350" lvl="1" algn="ctr" defTabSz="457151">
              <a:spcAft>
                <a:spcPts val="473"/>
              </a:spcAft>
              <a:buClr>
                <a:srgbClr val="FF8000"/>
              </a:buClr>
            </a:pPr>
            <a: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  <a:t>Columbia </a:t>
            </a:r>
            <a:b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  <a:t>Tusculum area*</a:t>
            </a:r>
            <a:endParaRPr lang="en-US" sz="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350" lvl="1" algn="ctr" defTabSz="457151">
              <a:spcAft>
                <a:spcPts val="473"/>
              </a:spcAft>
              <a:buClr>
                <a:srgbClr val="FF8000"/>
              </a:buClr>
            </a:pPr>
            <a: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  <a:t>Fairfax area*</a:t>
            </a:r>
            <a:endParaRPr lang="en-US" sz="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350" lvl="1" algn="ctr" defTabSz="457151">
              <a:spcAft>
                <a:spcPts val="473"/>
              </a:spcAft>
              <a:buClr>
                <a:srgbClr val="FF8000"/>
              </a:buClr>
            </a:pPr>
            <a: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  <a:t>Newtown area*</a:t>
            </a:r>
            <a:endParaRPr lang="en-US" sz="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350" lvl="1" algn="ctr" defTabSz="457151">
              <a:spcAft>
                <a:spcPts val="473"/>
              </a:spcAft>
              <a:buClr>
                <a:srgbClr val="FF8000"/>
              </a:buClr>
            </a:pPr>
            <a: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  <a:t>Ancor area*</a:t>
            </a:r>
            <a:endParaRPr lang="en-US" sz="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350" lvl="1" algn="ctr" defTabSz="457151">
              <a:spcAft>
                <a:spcPts val="473"/>
              </a:spcAft>
              <a:buClr>
                <a:srgbClr val="FF8000"/>
              </a:buClr>
            </a:pPr>
            <a:r>
              <a:rPr lang="en-US" sz="1500" dirty="0" smtClean="0">
                <a:solidFill>
                  <a:prstClr val="black"/>
                </a:solidFill>
                <a:latin typeface="Calibri"/>
                <a:cs typeface="Calibri"/>
              </a:rPr>
              <a:t>Milford area*</a:t>
            </a:r>
          </a:p>
          <a:p>
            <a:pPr marL="276285" lvl="1" defTabSz="457151">
              <a:spcAft>
                <a:spcPts val="473"/>
              </a:spcAft>
              <a:buClr>
                <a:srgbClr val="FF8000"/>
              </a:buClr>
              <a:tabLst>
                <a:tab pos="611507" algn="l"/>
              </a:tabLst>
            </a:pPr>
            <a:endParaRPr lang="en-US" sz="1400" i="1" dirty="0"/>
          </a:p>
          <a:p>
            <a:pPr marL="276285" lvl="1" defTabSz="457151">
              <a:spcAft>
                <a:spcPts val="473"/>
              </a:spcAft>
              <a:buClr>
                <a:srgbClr val="FF8000"/>
              </a:buClr>
              <a:tabLst>
                <a:tab pos="611507" algn="l"/>
              </a:tabLst>
            </a:pPr>
            <a:r>
              <a:rPr lang="en-US" sz="1400" i="1" dirty="0" smtClean="0"/>
              <a:t>* Specific station locations for starred stations have not yet been determined.  Locations indicated  on map are representative only</a:t>
            </a:r>
            <a:r>
              <a:rPr lang="en-US" sz="1600" dirty="0" smtClean="0"/>
              <a:t>.</a:t>
            </a:r>
          </a:p>
          <a:p>
            <a:pPr marL="276285" lvl="1" defTabSz="457151">
              <a:spcAft>
                <a:spcPts val="473"/>
              </a:spcAft>
              <a:buClr>
                <a:srgbClr val="FF8000"/>
              </a:buClr>
              <a:tabLst>
                <a:tab pos="611507" algn="l"/>
              </a:tabLst>
            </a:pPr>
            <a:endParaRPr lang="en-US" sz="15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633655" lvl="1" indent="-357370" defTabSz="457151">
              <a:spcAft>
                <a:spcPts val="473"/>
              </a:spcAft>
              <a:buClr>
                <a:srgbClr val="FF8000"/>
              </a:buClr>
              <a:buFont typeface="+mj-lt"/>
              <a:buAutoNum type="arabicPeriod"/>
              <a:tabLst>
                <a:tab pos="611507" algn="l"/>
              </a:tabLst>
            </a:pPr>
            <a:endParaRPr lang="en-US" sz="15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582" y="357500"/>
            <a:ext cx="8274718" cy="698942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defTabSz="457151"/>
            <a:r>
              <a:rPr lang="en-US" sz="4400" dirty="0">
                <a:solidFill>
                  <a:srgbClr val="E16D2E"/>
                </a:solidFill>
                <a:latin typeface="Calibri"/>
                <a:cs typeface="Calibri"/>
              </a:rPr>
              <a:t>Oasis Rail Station Locations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23"/>
          <a:stretch/>
        </p:blipFill>
        <p:spPr>
          <a:xfrm>
            <a:off x="442530" y="1466701"/>
            <a:ext cx="6811102" cy="4210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3810" y="359088"/>
            <a:ext cx="8258390" cy="637386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defTabSz="457151"/>
            <a:r>
              <a:rPr lang="en-US" sz="4000" dirty="0">
                <a:solidFill>
                  <a:srgbClr val="E16D2E"/>
                </a:solidFill>
                <a:latin typeface="Calibri"/>
                <a:cs typeface="Calibri"/>
              </a:rPr>
              <a:t>Transit Oriented </a:t>
            </a:r>
            <a:r>
              <a:rPr lang="en-US" sz="4000" dirty="0" smtClean="0">
                <a:solidFill>
                  <a:srgbClr val="E16D2E"/>
                </a:solidFill>
                <a:latin typeface="Calibri"/>
                <a:cs typeface="Calibri"/>
              </a:rPr>
              <a:t>Developments (TODs)</a:t>
            </a:r>
            <a:endParaRPr lang="en-US" sz="4000" dirty="0">
              <a:solidFill>
                <a:srgbClr val="E16D2E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809" y="1270900"/>
            <a:ext cx="4537291" cy="4281717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marL="342900" indent="-342900" defTabSz="457151">
              <a:spcBef>
                <a:spcPts val="284"/>
              </a:spcBef>
              <a:spcAft>
                <a:spcPts val="700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Compact,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walkable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, mixed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-use community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spaces; defined centers</a:t>
            </a:r>
          </a:p>
          <a:p>
            <a:pPr marL="342900" indent="-342900" defTabSz="457151">
              <a:spcBef>
                <a:spcPts val="284"/>
              </a:spcBef>
              <a:spcAft>
                <a:spcPts val="700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Reinforce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traditional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neighborhoods </a:t>
            </a:r>
          </a:p>
          <a:p>
            <a:pPr marL="342900" indent="-342900" defTabSz="457151">
              <a:spcBef>
                <a:spcPts val="284"/>
              </a:spcBef>
              <a:spcAft>
                <a:spcPts val="700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Revitalize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by-passed properties </a:t>
            </a:r>
            <a:endParaRPr lang="en-US" sz="2400" dirty="0" smtClean="0">
              <a:solidFill>
                <a:srgbClr val="000000"/>
              </a:solidFill>
              <a:latin typeface="Calibri"/>
            </a:endParaRPr>
          </a:p>
          <a:p>
            <a:pPr marL="342900" indent="-342900" defTabSz="457151">
              <a:spcBef>
                <a:spcPts val="284"/>
              </a:spcBef>
              <a:spcAft>
                <a:spcPts val="700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Redefine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development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patterns</a:t>
            </a:r>
          </a:p>
          <a:p>
            <a:pPr marL="342900" indent="-342900" defTabSz="457151">
              <a:spcBef>
                <a:spcPts val="284"/>
              </a:spcBef>
              <a:spcAft>
                <a:spcPts val="700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Expand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mobility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choices; supports 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bicycling and walking</a:t>
            </a:r>
          </a:p>
          <a:p>
            <a:pPr defTabSz="457151">
              <a:spcBef>
                <a:spcPts val="142"/>
              </a:spcBef>
              <a:spcAft>
                <a:spcPts val="142"/>
              </a:spcAft>
            </a:pPr>
            <a:endParaRPr lang="en-US" sz="2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BatonRouge_Suburb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999" y="2623517"/>
            <a:ext cx="2092165" cy="154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TOD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7250" y="1849850"/>
            <a:ext cx="1439696" cy="232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Oasis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681" y="4246454"/>
            <a:ext cx="2188581" cy="184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DMT_Desktop files and folder\DMT TRANSIT\TOD\TOD jpgs\CLT_TOD1 -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0999" y="1359800"/>
            <a:ext cx="2092165" cy="122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9670" y="367170"/>
            <a:ext cx="8295230" cy="698942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defTabSz="457151"/>
            <a:r>
              <a:rPr lang="en-US" sz="4400" dirty="0" smtClean="0">
                <a:solidFill>
                  <a:srgbClr val="E16D2E"/>
                </a:solidFill>
                <a:latin typeface="Calibri"/>
                <a:cs typeface="Calibri"/>
              </a:rPr>
              <a:t>Station </a:t>
            </a:r>
            <a:r>
              <a:rPr lang="en-US" sz="4400" dirty="0">
                <a:solidFill>
                  <a:srgbClr val="E16D2E"/>
                </a:solidFill>
                <a:latin typeface="Calibri"/>
                <a:cs typeface="Calibri"/>
              </a:rPr>
              <a:t>Area </a:t>
            </a:r>
            <a:r>
              <a:rPr lang="en-US" sz="4400" dirty="0" smtClean="0">
                <a:solidFill>
                  <a:srgbClr val="E16D2E"/>
                </a:solidFill>
                <a:latin typeface="Calibri"/>
                <a:cs typeface="Calibri"/>
              </a:rPr>
              <a:t>Planning (SAP)</a:t>
            </a:r>
            <a:endParaRPr lang="en-US" sz="4400" dirty="0">
              <a:solidFill>
                <a:srgbClr val="E16D2E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470" y="1378329"/>
            <a:ext cx="4955130" cy="5170680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defTabSz="457151">
              <a:spcBef>
                <a:spcPts val="284"/>
              </a:spcBef>
              <a:spcAft>
                <a:spcPts val="284"/>
              </a:spcAft>
            </a:pPr>
            <a:r>
              <a:rPr lang="en-US" sz="2100" b="1" dirty="0">
                <a:solidFill>
                  <a:srgbClr val="E16D2E"/>
                </a:solidFill>
                <a:latin typeface="Calibri"/>
              </a:rPr>
              <a:t>Station Area Planning (SAP) is the process of planning and designing the community space around transit stations.  </a:t>
            </a:r>
            <a:br>
              <a:rPr lang="en-US" sz="2100" b="1" dirty="0">
                <a:solidFill>
                  <a:srgbClr val="E16D2E"/>
                </a:solidFill>
                <a:latin typeface="Calibri"/>
              </a:rPr>
            </a:br>
            <a:r>
              <a:rPr lang="en-US" sz="2100" b="1" dirty="0">
                <a:solidFill>
                  <a:srgbClr val="E16D2E"/>
                </a:solidFill>
                <a:latin typeface="Calibri"/>
              </a:rPr>
              <a:t/>
            </a:r>
            <a:br>
              <a:rPr lang="en-US" sz="2100" b="1" dirty="0">
                <a:solidFill>
                  <a:srgbClr val="E16D2E"/>
                </a:solidFill>
                <a:latin typeface="Calibri"/>
              </a:rPr>
            </a:br>
            <a:r>
              <a:rPr lang="en-US" sz="2100" b="1" dirty="0">
                <a:solidFill>
                  <a:srgbClr val="E16D2E"/>
                </a:solidFill>
                <a:latin typeface="Calibri"/>
              </a:rPr>
              <a:t>SAP facilitates opportunities for community enhancement, growth and development by: </a:t>
            </a:r>
            <a:endParaRPr lang="en-US" sz="2100" dirty="0" smtClean="0">
              <a:solidFill>
                <a:srgbClr val="E16D2E"/>
              </a:solidFill>
              <a:latin typeface="Calibri"/>
            </a:endParaRPr>
          </a:p>
          <a:p>
            <a:pPr marL="270280" indent="-270280" defTabSz="457151">
              <a:spcBef>
                <a:spcPts val="827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100" dirty="0" smtClean="0">
                <a:solidFill>
                  <a:srgbClr val="000000"/>
                </a:solidFill>
                <a:latin typeface="Calibri"/>
              </a:rPr>
              <a:t>Re</a:t>
            </a:r>
            <a:r>
              <a:rPr lang="en-US" sz="2100" dirty="0">
                <a:solidFill>
                  <a:srgbClr val="000000"/>
                </a:solidFill>
                <a:latin typeface="Calibri"/>
              </a:rPr>
              <a:t>-balancing community and mobility needs</a:t>
            </a:r>
          </a:p>
          <a:p>
            <a:pPr marL="270280" indent="-270280" defTabSz="457151">
              <a:spcBef>
                <a:spcPts val="827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  <a:latin typeface="Calibri"/>
              </a:rPr>
              <a:t>Expanding mobility choices</a:t>
            </a:r>
          </a:p>
          <a:p>
            <a:pPr marL="270280" indent="-270280" defTabSz="457151">
              <a:spcBef>
                <a:spcPts val="827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  <a:latin typeface="Calibri"/>
              </a:rPr>
              <a:t>Putting land use goals first, then adding transit</a:t>
            </a:r>
          </a:p>
          <a:p>
            <a:pPr marL="270280" indent="-270280" defTabSz="457151">
              <a:spcBef>
                <a:spcPts val="827"/>
              </a:spcBef>
              <a:spcAft>
                <a:spcPts val="284"/>
              </a:spcAft>
              <a:buClr>
                <a:srgbClr val="DB6F35"/>
              </a:buClr>
              <a:buSzPct val="120000"/>
              <a:buFont typeface="Wingdings" charset="2"/>
              <a:buChar char="§"/>
            </a:pPr>
            <a:r>
              <a:rPr lang="en-US" sz="2100" dirty="0">
                <a:solidFill>
                  <a:srgbClr val="000000"/>
                </a:solidFill>
                <a:latin typeface="Calibri"/>
              </a:rPr>
              <a:t>Recognizing the potential for changing regional development patterns</a:t>
            </a:r>
          </a:p>
          <a:p>
            <a:pPr defTabSz="457151">
              <a:spcBef>
                <a:spcPts val="142"/>
              </a:spcBef>
              <a:spcAft>
                <a:spcPts val="142"/>
              </a:spcAft>
            </a:pPr>
            <a:endParaRPr lang="en-US" sz="2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CL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385" y="1492570"/>
            <a:ext cx="1999373" cy="19151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6" descr="Calthdood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76854" y="3646658"/>
            <a:ext cx="3276646" cy="1979442"/>
          </a:xfrm>
          <a:prstGeom prst="rect">
            <a:avLst/>
          </a:prstGeom>
          <a:noFill/>
          <a:ln w="9525">
            <a:solidFill>
              <a:srgbClr val="E16D2E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954" y="340600"/>
            <a:ext cx="8184496" cy="698942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defTabSz="457151"/>
            <a:r>
              <a:rPr lang="en-US" sz="4400" dirty="0">
                <a:solidFill>
                  <a:srgbClr val="E16D2E"/>
                </a:solidFill>
                <a:latin typeface="Calibri"/>
                <a:cs typeface="Calibri"/>
              </a:rPr>
              <a:t>Oasis Rail </a:t>
            </a:r>
            <a:r>
              <a:rPr lang="en-US" sz="4400" dirty="0" smtClean="0">
                <a:solidFill>
                  <a:srgbClr val="E16D2E"/>
                </a:solidFill>
                <a:latin typeface="Calibri"/>
                <a:cs typeface="Calibri"/>
              </a:rPr>
              <a:t>Transit – Next </a:t>
            </a:r>
            <a:r>
              <a:rPr lang="en-US" sz="4400" dirty="0">
                <a:solidFill>
                  <a:srgbClr val="E16D2E"/>
                </a:solidFill>
                <a:latin typeface="Calibri"/>
                <a:cs typeface="Calibri"/>
              </a:rPr>
              <a:t>Steps</a:t>
            </a:r>
          </a:p>
        </p:txBody>
      </p:sp>
      <p:sp>
        <p:nvSpPr>
          <p:cNvPr id="5" name="Rectangle 4"/>
          <p:cNvSpPr/>
          <p:nvPr/>
        </p:nvSpPr>
        <p:spPr>
          <a:xfrm>
            <a:off x="446232" y="1249781"/>
            <a:ext cx="8189768" cy="4662590"/>
          </a:xfrm>
          <a:prstGeom prst="rect">
            <a:avLst/>
          </a:prstGeom>
        </p:spPr>
        <p:txBody>
          <a:bodyPr wrap="square" lIns="21622" tIns="10811" rIns="21622" bIns="10811">
            <a:spAutoFit/>
          </a:bodyPr>
          <a:lstStyle/>
          <a:p>
            <a:pPr marL="270280" indent="-270280" defTabSz="457151">
              <a:spcBef>
                <a:spcPts val="284"/>
              </a:spcBef>
              <a:spcAft>
                <a:spcPts val="600"/>
              </a:spcAft>
              <a:buClr>
                <a:srgbClr val="F68A33"/>
              </a:buClr>
              <a:buSzPct val="130000"/>
              <a:buFont typeface="Wingdings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Conduct Station Area Planning – includes workshops with local communities</a:t>
            </a:r>
          </a:p>
          <a:p>
            <a:pPr marL="270280" indent="-270280" defTabSz="457151">
              <a:spcBef>
                <a:spcPts val="284"/>
              </a:spcBef>
              <a:spcAft>
                <a:spcPts val="600"/>
              </a:spcAft>
              <a:buClr>
                <a:srgbClr val="F68A33"/>
              </a:buClr>
              <a:buSzPct val="130000"/>
              <a:buFont typeface="Wingdings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Continue preliminary engineering/environmental studies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  <a:p>
            <a:pPr marL="270280" indent="-270280" defTabSz="457151">
              <a:spcBef>
                <a:spcPts val="284"/>
              </a:spcBef>
              <a:spcAft>
                <a:spcPts val="600"/>
              </a:spcAft>
              <a:buClr>
                <a:srgbClr val="F68A33"/>
              </a:buClr>
              <a:buSzPct val="130000"/>
              <a:buFont typeface="Wingdings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Confirm vehicle type; </a:t>
            </a:r>
            <a:r>
              <a:rPr lang="en-US" sz="2500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dentify locally-preferred alignment alternatives</a:t>
            </a:r>
          </a:p>
          <a:p>
            <a:pPr marL="270280" indent="-270280" defTabSz="457151">
              <a:spcBef>
                <a:spcPts val="284"/>
              </a:spcBef>
              <a:spcAft>
                <a:spcPts val="600"/>
              </a:spcAft>
              <a:buClr>
                <a:srgbClr val="F68A33"/>
              </a:buClr>
              <a:buSzPct val="130000"/>
              <a:buFont typeface="Wingdings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Complete draft rail </a:t>
            </a:r>
            <a:r>
              <a:rPr lang="en-US" sz="2500" dirty="0">
                <a:solidFill>
                  <a:prstClr val="black"/>
                </a:solidFill>
                <a:latin typeface="Calibri"/>
              </a:rPr>
              <a:t>operations </a:t>
            </a: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and rail systems plans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  <a:p>
            <a:pPr marL="270280" indent="-270280" defTabSz="457151">
              <a:spcBef>
                <a:spcPts val="284"/>
              </a:spcBef>
              <a:spcAft>
                <a:spcPts val="600"/>
              </a:spcAft>
              <a:buClr>
                <a:srgbClr val="F68A33"/>
              </a:buClr>
              <a:buSzPct val="130000"/>
              <a:buFont typeface="Wingdings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Prepare </a:t>
            </a:r>
            <a:r>
              <a:rPr lang="en-US" sz="2500" dirty="0">
                <a:solidFill>
                  <a:prstClr val="black"/>
                </a:solidFill>
                <a:latin typeface="Calibri"/>
              </a:rPr>
              <a:t>capital and operating cost </a:t>
            </a: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estimates  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  <a:p>
            <a:pPr marL="270280" indent="-270280" defTabSz="457151">
              <a:spcBef>
                <a:spcPts val="284"/>
              </a:spcBef>
              <a:spcAft>
                <a:spcPts val="600"/>
              </a:spcAft>
              <a:buClr>
                <a:srgbClr val="F68A33"/>
              </a:buClr>
              <a:buSzPct val="130000"/>
              <a:buFont typeface="Wingdings" charset="2"/>
              <a:buChar char="§"/>
            </a:pPr>
            <a:r>
              <a:rPr lang="en-US" sz="2500" dirty="0">
                <a:solidFill>
                  <a:prstClr val="black"/>
                </a:solidFill>
                <a:latin typeface="Calibri"/>
              </a:rPr>
              <a:t>Complete Business Case Assessment</a:t>
            </a:r>
          </a:p>
          <a:p>
            <a:pPr marL="270280" indent="-270280" defTabSz="457151">
              <a:spcBef>
                <a:spcPts val="284"/>
              </a:spcBef>
              <a:spcAft>
                <a:spcPts val="600"/>
              </a:spcAft>
              <a:buClr>
                <a:srgbClr val="F68A33"/>
              </a:buClr>
              <a:buSzPct val="130000"/>
              <a:buFont typeface="Wingdings" charset="2"/>
              <a:buChar char="§"/>
            </a:pP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Complete conceptual </a:t>
            </a:r>
            <a:r>
              <a:rPr lang="en-US" sz="2500" dirty="0">
                <a:solidFill>
                  <a:prstClr val="black"/>
                </a:solidFill>
                <a:latin typeface="Calibri"/>
              </a:rPr>
              <a:t>financing plan</a:t>
            </a:r>
          </a:p>
          <a:p>
            <a:pPr marL="270280" indent="-270280" defTabSz="457151">
              <a:spcBef>
                <a:spcPts val="284"/>
              </a:spcBef>
              <a:spcAft>
                <a:spcPts val="600"/>
              </a:spcAft>
              <a:buClr>
                <a:srgbClr val="F68A33"/>
              </a:buClr>
              <a:buSzPct val="130000"/>
              <a:buFont typeface="Wingdings" charset="2"/>
              <a:buChar char="§"/>
            </a:pPr>
            <a:r>
              <a:rPr lang="en-US" sz="2500" dirty="0">
                <a:solidFill>
                  <a:prstClr val="black"/>
                </a:solidFill>
                <a:latin typeface="Calibri"/>
              </a:rPr>
              <a:t>Coordinate with freight railroads</a:t>
            </a:r>
          </a:p>
        </p:txBody>
      </p:sp>
    </p:spTree>
    <p:extLst>
      <p:ext uri="{BB962C8B-B14F-4D97-AF65-F5344CB8AC3E}">
        <p14:creationId xmlns:p14="http://schemas.microsoft.com/office/powerpoint/2010/main" val="28267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79018" y="1347470"/>
            <a:ext cx="3418444" cy="4583896"/>
            <a:chOff x="486420" y="1459076"/>
            <a:chExt cx="3418444" cy="4583896"/>
          </a:xfrm>
        </p:grpSpPr>
        <p:sp>
          <p:nvSpPr>
            <p:cNvPr id="30" name="Trapezoid 29"/>
            <p:cNvSpPr/>
            <p:nvPr/>
          </p:nvSpPr>
          <p:spPr>
            <a:xfrm flipH="1" flipV="1">
              <a:off x="506371" y="1823845"/>
              <a:ext cx="3371460" cy="4025971"/>
            </a:xfrm>
            <a:prstGeom prst="trapezoid">
              <a:avLst>
                <a:gd name="adj" fmla="val 3435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wn Arrow 35"/>
            <p:cNvSpPr/>
            <p:nvPr/>
          </p:nvSpPr>
          <p:spPr>
            <a:xfrm>
              <a:off x="2060163" y="5764744"/>
              <a:ext cx="311489" cy="27822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37" name="Down Arrow Callout 36"/>
            <p:cNvSpPr/>
            <p:nvPr/>
          </p:nvSpPr>
          <p:spPr>
            <a:xfrm>
              <a:off x="486420" y="1459076"/>
              <a:ext cx="3418444" cy="540399"/>
            </a:xfrm>
            <a:prstGeom prst="downArrowCallout">
              <a:avLst>
                <a:gd name="adj1" fmla="val 25000"/>
                <a:gd name="adj2" fmla="val 40002"/>
                <a:gd name="adj3" fmla="val 25000"/>
                <a:gd name="adj4" fmla="val 6497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Transportation Problems</a:t>
              </a:r>
              <a:endParaRPr lang="en-US" sz="20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79018" y="1347470"/>
            <a:ext cx="3418444" cy="4583896"/>
            <a:chOff x="569356" y="1379220"/>
            <a:chExt cx="3418444" cy="4583896"/>
          </a:xfrm>
        </p:grpSpPr>
        <p:grpSp>
          <p:nvGrpSpPr>
            <p:cNvPr id="18" name="Group 17"/>
            <p:cNvGrpSpPr/>
            <p:nvPr/>
          </p:nvGrpSpPr>
          <p:grpSpPr>
            <a:xfrm>
              <a:off x="569356" y="1379220"/>
              <a:ext cx="3418444" cy="4583896"/>
              <a:chOff x="486420" y="1459076"/>
              <a:chExt cx="3418444" cy="4583896"/>
            </a:xfrm>
          </p:grpSpPr>
          <p:sp>
            <p:nvSpPr>
              <p:cNvPr id="19" name="Trapezoid 18"/>
              <p:cNvSpPr/>
              <p:nvPr/>
            </p:nvSpPr>
            <p:spPr>
              <a:xfrm flipH="1" flipV="1">
                <a:off x="506371" y="1823845"/>
                <a:ext cx="3371460" cy="4025971"/>
              </a:xfrm>
              <a:prstGeom prst="trapezoid">
                <a:avLst>
                  <a:gd name="adj" fmla="val 3435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Down Arrow 25"/>
              <p:cNvSpPr/>
              <p:nvPr/>
            </p:nvSpPr>
            <p:spPr>
              <a:xfrm>
                <a:off x="2060163" y="5764744"/>
                <a:ext cx="311489" cy="278228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27" name="Down Arrow Callout 26"/>
              <p:cNvSpPr/>
              <p:nvPr/>
            </p:nvSpPr>
            <p:spPr>
              <a:xfrm>
                <a:off x="486420" y="1459076"/>
                <a:ext cx="3418444" cy="540399"/>
              </a:xfrm>
              <a:prstGeom prst="downArrowCallout">
                <a:avLst>
                  <a:gd name="adj1" fmla="val 25000"/>
                  <a:gd name="adj2" fmla="val 40002"/>
                  <a:gd name="adj3" fmla="val 25000"/>
                  <a:gd name="adj4" fmla="val 6497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Transportation Problems</a:t>
                </a:r>
                <a:endParaRPr lang="en-US" sz="2000" b="1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017815" y="1867066"/>
              <a:ext cx="251863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Major Investment Study</a:t>
              </a:r>
            </a:p>
            <a:p>
              <a:pPr algn="ctr"/>
              <a:endParaRPr lang="en-US" sz="14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79018" y="1347470"/>
            <a:ext cx="3418444" cy="4583896"/>
            <a:chOff x="569356" y="1379220"/>
            <a:chExt cx="3418444" cy="4583896"/>
          </a:xfrm>
        </p:grpSpPr>
        <p:grpSp>
          <p:nvGrpSpPr>
            <p:cNvPr id="54" name="Group 53"/>
            <p:cNvGrpSpPr/>
            <p:nvPr/>
          </p:nvGrpSpPr>
          <p:grpSpPr>
            <a:xfrm>
              <a:off x="569356" y="1379220"/>
              <a:ext cx="3418444" cy="4583896"/>
              <a:chOff x="486420" y="1459076"/>
              <a:chExt cx="3418444" cy="4583896"/>
            </a:xfrm>
          </p:grpSpPr>
          <p:sp>
            <p:nvSpPr>
              <p:cNvPr id="56" name="Trapezoid 55"/>
              <p:cNvSpPr/>
              <p:nvPr/>
            </p:nvSpPr>
            <p:spPr>
              <a:xfrm flipH="1" flipV="1">
                <a:off x="506371" y="1823845"/>
                <a:ext cx="3371460" cy="4025971"/>
              </a:xfrm>
              <a:prstGeom prst="trapezoid">
                <a:avLst>
                  <a:gd name="adj" fmla="val 3435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Down Arrow 56"/>
              <p:cNvSpPr/>
              <p:nvPr/>
            </p:nvSpPr>
            <p:spPr>
              <a:xfrm>
                <a:off x="2060163" y="5764744"/>
                <a:ext cx="311489" cy="278228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58" name="Down Arrow Callout 57"/>
              <p:cNvSpPr/>
              <p:nvPr/>
            </p:nvSpPr>
            <p:spPr>
              <a:xfrm>
                <a:off x="486420" y="1459076"/>
                <a:ext cx="3418444" cy="540399"/>
              </a:xfrm>
              <a:prstGeom prst="downArrowCallout">
                <a:avLst>
                  <a:gd name="adj1" fmla="val 25000"/>
                  <a:gd name="adj2" fmla="val 40002"/>
                  <a:gd name="adj3" fmla="val 25000"/>
                  <a:gd name="adj4" fmla="val 6497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Transportation Problems</a:t>
                </a:r>
                <a:endParaRPr lang="en-US" sz="2000" b="1" dirty="0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193733" y="1867066"/>
              <a:ext cx="2166804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Major Investment Study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Land Use Vision </a:t>
              </a:r>
              <a:r>
                <a:rPr lang="en-US" b="1" dirty="0" smtClean="0">
                  <a:solidFill>
                    <a:srgbClr val="000000"/>
                  </a:solidFill>
                </a:rPr>
                <a:t>Plan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  <a:endParaRPr lang="en-US" b="1" dirty="0">
                <a:solidFill>
                  <a:srgbClr val="000000"/>
                </a:solidFill>
              </a:endParaRPr>
            </a:p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Green Infrastructure </a:t>
              </a:r>
              <a:endParaRPr lang="en-US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Master </a:t>
              </a:r>
              <a:r>
                <a:rPr lang="en-US" b="1" dirty="0">
                  <a:solidFill>
                    <a:srgbClr val="000000"/>
                  </a:solidFill>
                </a:rPr>
                <a:t>Plan</a:t>
              </a:r>
            </a:p>
            <a:p>
              <a:pPr algn="ctr"/>
              <a:endParaRPr lang="en-US" sz="14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79018" y="1347470"/>
            <a:ext cx="3418444" cy="4583896"/>
            <a:chOff x="569356" y="1379220"/>
            <a:chExt cx="3418444" cy="4583896"/>
          </a:xfrm>
        </p:grpSpPr>
        <p:grpSp>
          <p:nvGrpSpPr>
            <p:cNvPr id="60" name="Group 59"/>
            <p:cNvGrpSpPr/>
            <p:nvPr/>
          </p:nvGrpSpPr>
          <p:grpSpPr>
            <a:xfrm>
              <a:off x="569356" y="1379220"/>
              <a:ext cx="3418444" cy="4583896"/>
              <a:chOff x="486420" y="1459076"/>
              <a:chExt cx="3418444" cy="4583896"/>
            </a:xfrm>
          </p:grpSpPr>
          <p:sp>
            <p:nvSpPr>
              <p:cNvPr id="62" name="Trapezoid 61"/>
              <p:cNvSpPr/>
              <p:nvPr/>
            </p:nvSpPr>
            <p:spPr>
              <a:xfrm flipH="1" flipV="1">
                <a:off x="506371" y="1823845"/>
                <a:ext cx="3371460" cy="4025971"/>
              </a:xfrm>
              <a:prstGeom prst="trapezoid">
                <a:avLst>
                  <a:gd name="adj" fmla="val 3435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Down Arrow 62"/>
              <p:cNvSpPr/>
              <p:nvPr/>
            </p:nvSpPr>
            <p:spPr>
              <a:xfrm>
                <a:off x="2060163" y="5764744"/>
                <a:ext cx="311489" cy="278228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64" name="Down Arrow Callout 63"/>
              <p:cNvSpPr/>
              <p:nvPr/>
            </p:nvSpPr>
            <p:spPr>
              <a:xfrm>
                <a:off x="486420" y="1459076"/>
                <a:ext cx="3418444" cy="540399"/>
              </a:xfrm>
              <a:prstGeom prst="downArrowCallout">
                <a:avLst>
                  <a:gd name="adj1" fmla="val 25000"/>
                  <a:gd name="adj2" fmla="val 40002"/>
                  <a:gd name="adj3" fmla="val 25000"/>
                  <a:gd name="adj4" fmla="val 6497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Transportation Problems</a:t>
                </a:r>
                <a:endParaRPr lang="en-US" sz="2000" b="1" dirty="0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975210" y="1879766"/>
              <a:ext cx="2603848" cy="2769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Major Investment Study</a:t>
              </a:r>
            </a:p>
            <a:p>
              <a:pPr algn="ctr"/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Land Use Vision Plan 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Green Infrastructure Master Plan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Tier 1 Environmental </a:t>
              </a:r>
              <a:br>
                <a:rPr lang="en-US" b="1" dirty="0">
                  <a:solidFill>
                    <a:srgbClr val="000000"/>
                  </a:solidFill>
                </a:rPr>
              </a:br>
              <a:r>
                <a:rPr lang="en-US" b="1" dirty="0">
                  <a:solidFill>
                    <a:srgbClr val="000000"/>
                  </a:solidFill>
                </a:rPr>
                <a:t>Impact Statement (EIS)</a:t>
              </a:r>
            </a:p>
            <a:p>
              <a:pPr algn="ctr"/>
              <a:endParaRPr lang="en-US" b="1" dirty="0">
                <a:solidFill>
                  <a:srgbClr val="000000"/>
                </a:solidFill>
              </a:endParaRPr>
            </a:p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Tier 1 EIS</a:t>
              </a:r>
            </a:p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Record of Decision</a:t>
              </a:r>
            </a:p>
            <a:p>
              <a:pPr algn="ctr"/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79018" y="1347470"/>
            <a:ext cx="3418444" cy="4583896"/>
            <a:chOff x="569356" y="1379220"/>
            <a:chExt cx="3418444" cy="4583896"/>
          </a:xfrm>
        </p:grpSpPr>
        <p:grpSp>
          <p:nvGrpSpPr>
            <p:cNvPr id="66" name="Group 65"/>
            <p:cNvGrpSpPr/>
            <p:nvPr/>
          </p:nvGrpSpPr>
          <p:grpSpPr>
            <a:xfrm>
              <a:off x="569356" y="1379220"/>
              <a:ext cx="3418444" cy="4583896"/>
              <a:chOff x="486420" y="1459076"/>
              <a:chExt cx="3418444" cy="4583896"/>
            </a:xfrm>
          </p:grpSpPr>
          <p:sp>
            <p:nvSpPr>
              <p:cNvPr id="68" name="Trapezoid 67"/>
              <p:cNvSpPr/>
              <p:nvPr/>
            </p:nvSpPr>
            <p:spPr>
              <a:xfrm flipH="1" flipV="1">
                <a:off x="506371" y="1823845"/>
                <a:ext cx="3371460" cy="4025971"/>
              </a:xfrm>
              <a:prstGeom prst="trapezoid">
                <a:avLst>
                  <a:gd name="adj" fmla="val 3435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Down Arrow 68"/>
              <p:cNvSpPr/>
              <p:nvPr/>
            </p:nvSpPr>
            <p:spPr>
              <a:xfrm>
                <a:off x="2060163" y="5764744"/>
                <a:ext cx="311489" cy="278228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  <p:sp>
            <p:nvSpPr>
              <p:cNvPr id="70" name="Down Arrow Callout 69"/>
              <p:cNvSpPr/>
              <p:nvPr/>
            </p:nvSpPr>
            <p:spPr>
              <a:xfrm>
                <a:off x="486420" y="1459076"/>
                <a:ext cx="3418444" cy="540399"/>
              </a:xfrm>
              <a:prstGeom prst="downArrowCallout">
                <a:avLst>
                  <a:gd name="adj1" fmla="val 25000"/>
                  <a:gd name="adj2" fmla="val 40002"/>
                  <a:gd name="adj3" fmla="val 25000"/>
                  <a:gd name="adj4" fmla="val 6497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/>
                  <a:t>Transportation Problems</a:t>
                </a:r>
                <a:endParaRPr lang="en-US" sz="2000" b="1" dirty="0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975210" y="1867066"/>
              <a:ext cx="2603848" cy="386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Major Investment Study</a:t>
              </a:r>
            </a:p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Land Use Vision Plan 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Green Infrastructure Master Plan</a:t>
              </a:r>
            </a:p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Tier 1 Environmental </a:t>
              </a:r>
              <a:b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Impact Statement (EIS)</a:t>
              </a:r>
            </a:p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Tier 1 EIS</a:t>
              </a:r>
            </a:p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Record of Decision</a:t>
              </a:r>
            </a:p>
            <a:p>
              <a:pPr algn="ctr"/>
              <a:endParaRPr lang="en-US" sz="1400" dirty="0"/>
            </a:p>
            <a:p>
              <a:pPr algn="ctr">
                <a:lnSpc>
                  <a:spcPts val="1860"/>
                </a:lnSpc>
              </a:pPr>
              <a:r>
                <a:rPr lang="en-US" sz="1700" b="1" dirty="0"/>
                <a:t>Project Studies,</a:t>
              </a:r>
            </a:p>
            <a:p>
              <a:pPr algn="ctr">
                <a:lnSpc>
                  <a:spcPts val="1860"/>
                </a:lnSpc>
              </a:pPr>
              <a:r>
                <a:rPr lang="en-US" sz="1700" b="1" dirty="0"/>
                <a:t>Plan Updates</a:t>
              </a:r>
            </a:p>
            <a:p>
              <a:pPr algn="ctr"/>
              <a:endParaRPr lang="en-US" sz="1000" b="1" dirty="0"/>
            </a:p>
            <a:p>
              <a:pPr algn="ctr">
                <a:lnSpc>
                  <a:spcPts val="1860"/>
                </a:lnSpc>
              </a:pPr>
              <a:r>
                <a:rPr lang="en-US" b="1" dirty="0"/>
                <a:t>Tier 2</a:t>
              </a:r>
            </a:p>
            <a:p>
              <a:pPr algn="ctr">
                <a:lnSpc>
                  <a:spcPts val="1860"/>
                </a:lnSpc>
              </a:pPr>
              <a:r>
                <a:rPr lang="en-US" b="1" dirty="0"/>
                <a:t>Project </a:t>
              </a:r>
              <a:endParaRPr lang="en-US" b="1" dirty="0" smtClean="0"/>
            </a:p>
            <a:p>
              <a:pPr algn="ctr">
                <a:lnSpc>
                  <a:spcPts val="1860"/>
                </a:lnSpc>
              </a:pPr>
              <a:r>
                <a:rPr lang="en-US" b="1" dirty="0" smtClean="0"/>
                <a:t>Studies</a:t>
              </a:r>
              <a:endParaRPr lang="en-US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Have Been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318000" y="1168400"/>
            <a:ext cx="4699000" cy="5101110"/>
          </a:xfrm>
        </p:spPr>
        <p:txBody>
          <a:bodyPr>
            <a:noAutofit/>
          </a:bodyPr>
          <a:lstStyle/>
          <a:p>
            <a:pPr>
              <a:spcAft>
                <a:spcPts val="1500"/>
              </a:spcAft>
            </a:pPr>
            <a:r>
              <a:rPr lang="en-US" sz="2200" dirty="0"/>
              <a:t>Extensive planning has occurred over the past decades</a:t>
            </a:r>
          </a:p>
          <a:p>
            <a:pPr>
              <a:spcAft>
                <a:spcPts val="1500"/>
              </a:spcAft>
            </a:pPr>
            <a:r>
              <a:rPr lang="en-US" sz="2200" dirty="0"/>
              <a:t>Planning-level decisions have been carried forward based on appropriate levels of analyses and public </a:t>
            </a:r>
            <a:r>
              <a:rPr lang="en-US" sz="2200" dirty="0" smtClean="0"/>
              <a:t>input</a:t>
            </a:r>
          </a:p>
          <a:p>
            <a:pPr>
              <a:spcAft>
                <a:spcPts val="1500"/>
              </a:spcAft>
            </a:pPr>
            <a:r>
              <a:rPr lang="en-US" sz="2200" dirty="0" smtClean="0"/>
              <a:t>All projects are </a:t>
            </a:r>
            <a:r>
              <a:rPr lang="en-US" sz="2200" dirty="0"/>
              <a:t>still in the </a:t>
            </a:r>
            <a:r>
              <a:rPr lang="en-US" sz="2200" dirty="0" smtClean="0"/>
              <a:t>development – or fact finding – stage  </a:t>
            </a:r>
          </a:p>
          <a:p>
            <a:pPr>
              <a:spcAft>
                <a:spcPts val="1500"/>
              </a:spcAft>
            </a:pPr>
            <a:r>
              <a:rPr lang="en-US" sz="2200" dirty="0" smtClean="0"/>
              <a:t>Working toward identifying  a preferred alternative</a:t>
            </a:r>
          </a:p>
          <a:p>
            <a:pPr>
              <a:spcAft>
                <a:spcPts val="1500"/>
              </a:spcAft>
            </a:pPr>
            <a:r>
              <a:rPr lang="en-US" sz="2200" dirty="0" smtClean="0"/>
              <a:t>Current process drills down into the details </a:t>
            </a:r>
          </a:p>
          <a:p>
            <a:pPr>
              <a:spcAft>
                <a:spcPts val="1500"/>
              </a:spcAft>
            </a:pP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279919" y="6020206"/>
            <a:ext cx="24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kern="1200" dirty="0" smtClean="0"/>
              <a:t>Preferred Alternative</a:t>
            </a:r>
          </a:p>
        </p:txBody>
      </p:sp>
    </p:spTree>
    <p:extLst>
      <p:ext uri="{BB962C8B-B14F-4D97-AF65-F5344CB8AC3E}">
        <p14:creationId xmlns:p14="http://schemas.microsoft.com/office/powerpoint/2010/main" val="265027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7163" y="1972457"/>
            <a:ext cx="3904859" cy="4296172"/>
          </a:xfrm>
          <a:prstGeom prst="rect">
            <a:avLst/>
          </a:prstGeom>
          <a:solidFill>
            <a:srgbClr val="E1AB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Eastern Corridor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893102"/>
            <a:ext cx="4177292" cy="4464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US" sz="2500" dirty="0" smtClean="0">
                <a:latin typeface="Calibri" pitchFamily="34" charset="0"/>
                <a:cs typeface="Calibri" pitchFamily="34" charset="0"/>
              </a:rPr>
              <a:t>Address </a:t>
            </a:r>
            <a:r>
              <a:rPr lang="en-US" sz="2500" dirty="0">
                <a:latin typeface="Calibri" pitchFamily="34" charset="0"/>
                <a:cs typeface="Calibri" pitchFamily="34" charset="0"/>
              </a:rPr>
              <a:t>capacity and safety</a:t>
            </a:r>
          </a:p>
          <a:p>
            <a:pPr>
              <a:lnSpc>
                <a:spcPct val="90000"/>
              </a:lnSpc>
              <a:spcAft>
                <a:spcPts val="1500"/>
              </a:spcAft>
              <a:buFont typeface="Arial" pitchFamily="34" charset="0"/>
              <a:buChar char="•"/>
            </a:pPr>
            <a:r>
              <a:rPr lang="en-US" sz="2500" dirty="0" smtClean="0">
                <a:latin typeface="Calibri" pitchFamily="34" charset="0"/>
                <a:cs typeface="Calibri" pitchFamily="34" charset="0"/>
              </a:rPr>
              <a:t>Improve regional connectivity, access</a:t>
            </a:r>
            <a:endParaRPr lang="en-US" sz="25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Aft>
                <a:spcPts val="1500"/>
              </a:spcAft>
              <a:buFont typeface="Arial" pitchFamily="34" charset="0"/>
              <a:buChar char="•"/>
            </a:pPr>
            <a:r>
              <a:rPr lang="en-US" sz="2500" dirty="0" smtClean="0">
                <a:latin typeface="Calibri" pitchFamily="34" charset="0"/>
                <a:cs typeface="Calibri" pitchFamily="34" charset="0"/>
              </a:rPr>
              <a:t>Accommodate future growth</a:t>
            </a:r>
            <a:endParaRPr lang="en-US" sz="25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Aft>
                <a:spcPts val="1500"/>
              </a:spcAft>
              <a:buFont typeface="Arial" pitchFamily="34" charset="0"/>
              <a:buChar char="•"/>
            </a:pPr>
            <a:r>
              <a:rPr lang="en-US" sz="2500" dirty="0">
                <a:latin typeface="Calibri" pitchFamily="34" charset="0"/>
                <a:cs typeface="Calibri" pitchFamily="34" charset="0"/>
              </a:rPr>
              <a:t>Provide </a:t>
            </a:r>
            <a:r>
              <a:rPr lang="en-US" sz="2500" dirty="0" smtClean="0">
                <a:latin typeface="Calibri" pitchFamily="34" charset="0"/>
                <a:cs typeface="Calibri" pitchFamily="34" charset="0"/>
              </a:rPr>
              <a:t>travel alternatives to driving</a:t>
            </a:r>
            <a:endParaRPr lang="en-US" sz="25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500"/>
              </a:spcAft>
            </a:pPr>
            <a:r>
              <a:rPr lang="en-US" sz="2500" dirty="0" smtClean="0"/>
              <a:t>Improve connections to jobs and markets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27204502"/>
              </p:ext>
            </p:extLst>
          </p:nvPr>
        </p:nvGraphicFramePr>
        <p:xfrm>
          <a:off x="5074780" y="2186029"/>
          <a:ext cx="3424034" cy="2677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5249" y="1138245"/>
            <a:ext cx="7457165" cy="708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600" dirty="0">
                <a:latin typeface="Calibri" pitchFamily="34" charset="0"/>
                <a:cs typeface="Calibri" pitchFamily="34" charset="0"/>
              </a:rPr>
              <a:t>Implemented together,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Eastern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Corridor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projects will: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2652" y="4926137"/>
            <a:ext cx="380776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Current Eastern Corridor projects also include:</a:t>
            </a:r>
          </a:p>
          <a:p>
            <a:pPr marL="460375" indent="-285750">
              <a:buFont typeface="Arial"/>
              <a:buChar char="•"/>
            </a:pPr>
            <a:r>
              <a:rPr lang="en-US" sz="1500" dirty="0" smtClean="0"/>
              <a:t>Local roadway network improvements</a:t>
            </a:r>
          </a:p>
          <a:p>
            <a:pPr marL="460375" indent="-285750">
              <a:buFont typeface="Arial"/>
              <a:buChar char="•"/>
            </a:pPr>
            <a:r>
              <a:rPr lang="en-US" sz="1500" dirty="0" smtClean="0"/>
              <a:t>Expanded bus transit</a:t>
            </a:r>
          </a:p>
          <a:p>
            <a:pPr marL="460375" indent="-285750">
              <a:buFont typeface="Arial"/>
              <a:buChar char="•"/>
            </a:pPr>
            <a:r>
              <a:rPr lang="en-US" sz="1500" dirty="0"/>
              <a:t>A</a:t>
            </a:r>
            <a:r>
              <a:rPr lang="en-US" sz="1500" dirty="0" smtClean="0"/>
              <a:t>ccommodations for bicyclists, </a:t>
            </a:r>
            <a:br>
              <a:rPr lang="en-US" sz="1500" dirty="0" smtClean="0"/>
            </a:br>
            <a:r>
              <a:rPr lang="en-US" sz="1500" dirty="0" smtClean="0"/>
              <a:t>pedestrians</a:t>
            </a:r>
          </a:p>
        </p:txBody>
      </p:sp>
    </p:spTree>
    <p:extLst>
      <p:ext uri="{BB962C8B-B14F-4D97-AF65-F5344CB8AC3E}">
        <p14:creationId xmlns:p14="http://schemas.microsoft.com/office/powerpoint/2010/main" val="14044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7550"/>
            <a:ext cx="8229600" cy="8726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800" dirty="0" smtClean="0"/>
              <a:t>SR 32 Relocation Study Area – Accident Rates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6190"/>
            <a:ext cx="9144000" cy="5338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0780" y="1645921"/>
            <a:ext cx="97282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MARIEMONT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10206"/>
            <a:ext cx="3860800" cy="292388"/>
          </a:xfrm>
          <a:prstGeom prst="rect">
            <a:avLst/>
          </a:prstGeom>
          <a:solidFill>
            <a:srgbClr val="377C2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 smtClean="0">
                <a:solidFill>
                  <a:schemeClr val="bg1"/>
                </a:solidFill>
              </a:rPr>
              <a:t>From the SR 32 Relocation Feasibility Study, Figure X</a:t>
            </a: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0580" y="3876040"/>
            <a:ext cx="88392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NEWTOWN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3800" y="1818641"/>
            <a:ext cx="73660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FAIRFAX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464300"/>
            <a:ext cx="9144000" cy="444500"/>
          </a:xfrm>
          <a:prstGeom prst="rect">
            <a:avLst/>
          </a:prstGeom>
          <a:solidFill>
            <a:srgbClr val="377C2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2007 – 2009 Crash Data for the Primary Road Network in Segment II/III, July 2012.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4300" y="5118972"/>
            <a:ext cx="2900430" cy="13707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81110" y="5105400"/>
            <a:ext cx="781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LEGEND</a:t>
            </a:r>
            <a:endParaRPr lang="en-US" sz="1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95747" y="5124437"/>
            <a:ext cx="2928453" cy="1369606"/>
            <a:chOff x="170347" y="5086337"/>
            <a:chExt cx="2928453" cy="1369606"/>
          </a:xfrm>
        </p:grpSpPr>
        <p:sp>
          <p:nvSpPr>
            <p:cNvPr id="16" name="TextBox 15"/>
            <p:cNvSpPr txBox="1"/>
            <p:nvPr/>
          </p:nvSpPr>
          <p:spPr>
            <a:xfrm>
              <a:off x="170347" y="5086337"/>
              <a:ext cx="2928453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/>
              <a:endParaRPr lang="en-US" b="1" dirty="0">
                <a:solidFill>
                  <a:srgbClr val="000000"/>
                </a:solidFill>
              </a:endParaRPr>
            </a:p>
            <a:p>
              <a:pPr marL="571500"/>
              <a:r>
                <a:rPr lang="en-US" sz="1300" b="1" dirty="0">
                  <a:solidFill>
                    <a:srgbClr val="000000"/>
                  </a:solidFill>
                </a:rPr>
                <a:t>=  Indicates where accident </a:t>
              </a:r>
              <a:br>
                <a:rPr lang="en-US" sz="1300" b="1" dirty="0">
                  <a:solidFill>
                    <a:srgbClr val="000000"/>
                  </a:solidFill>
                </a:rPr>
              </a:br>
              <a:r>
                <a:rPr lang="en-US" sz="1300" b="1" dirty="0">
                  <a:solidFill>
                    <a:srgbClr val="000000"/>
                  </a:solidFill>
                </a:rPr>
                <a:t>    rates exceed statewide rates </a:t>
              </a:r>
            </a:p>
            <a:p>
              <a:pPr algn="ctr"/>
              <a:endParaRPr lang="en-US" sz="1300" b="1" dirty="0">
                <a:solidFill>
                  <a:srgbClr val="000000"/>
                </a:solidFill>
              </a:endParaRPr>
            </a:p>
            <a:p>
              <a:pPr marL="571500"/>
              <a:r>
                <a:rPr lang="en-US" sz="1300" b="1" dirty="0">
                  <a:solidFill>
                    <a:srgbClr val="000000"/>
                  </a:solidFill>
                </a:rPr>
                <a:t>=  Number of crashes at</a:t>
              </a:r>
              <a:br>
                <a:rPr lang="en-US" sz="1300" b="1" dirty="0">
                  <a:solidFill>
                    <a:srgbClr val="000000"/>
                  </a:solidFill>
                </a:rPr>
              </a:br>
              <a:r>
                <a:rPr lang="en-US" sz="1300" b="1" dirty="0">
                  <a:solidFill>
                    <a:srgbClr val="000000"/>
                  </a:solidFill>
                </a:rPr>
                <a:t>    intersections (2007-2009)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31641" y="5531348"/>
              <a:ext cx="53244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029" y="5921437"/>
              <a:ext cx="545321" cy="488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1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19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Future No Build Traffic Volumes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9" y="1289700"/>
            <a:ext cx="9144000" cy="5339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77000"/>
            <a:ext cx="9144000" cy="4318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 smtClean="0">
                <a:solidFill>
                  <a:srgbClr val="000000"/>
                </a:solidFill>
              </a:rPr>
              <a:t>Percent Change in Average Daily Traffic from Existing to 2030, No Build Scenario.  Updated July 2012.</a:t>
            </a:r>
            <a:endParaRPr lang="en-US" sz="1500" b="1" i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5194300"/>
            <a:ext cx="3938478" cy="133350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700780" y="1645921"/>
            <a:ext cx="97282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MARIEMONT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0580" y="4104640"/>
            <a:ext cx="88392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NEWTOWN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0800" y="1818641"/>
            <a:ext cx="736600" cy="26161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377C2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</a:rPr>
              <a:t>FAIRFAX</a:t>
            </a:r>
            <a:endParaRPr lang="en-US" sz="11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No Build Traffic Projections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230" y="1178297"/>
            <a:ext cx="2679124" cy="2009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01" y="4118710"/>
            <a:ext cx="2822650" cy="2116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481" y="2696611"/>
            <a:ext cx="2750892" cy="2063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7144" y="1289333"/>
            <a:ext cx="165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Newtown Road at Wooster Pike/US 50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032784" y="3269889"/>
            <a:ext cx="165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Wooster Pike/US 50 and Miami Road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424903" y="4886365"/>
            <a:ext cx="165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Wooster Pike/US 50 at Simpson Avenue</a:t>
            </a:r>
            <a:endParaRPr lang="en-US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9838" y="5643025"/>
            <a:ext cx="3477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0000"/>
                </a:solidFill>
              </a:rPr>
              <a:t>Source:  SR 32 Relocation Feasibility Study, March 2013.  Values shown represent the projected increase in average daily traffic volume along Wooster Pike/US 50, between Belmont Avenue and Miami Run.</a:t>
            </a:r>
            <a:endParaRPr lang="en-US" sz="1100" i="1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3200" y="1193800"/>
            <a:ext cx="3987800" cy="4648200"/>
            <a:chOff x="2578100" y="1104900"/>
            <a:chExt cx="3987800" cy="46482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8100" y="1104900"/>
              <a:ext cx="3987800" cy="46482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9300" y="5118100"/>
              <a:ext cx="139700" cy="3937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2300" y="5219700"/>
              <a:ext cx="939800" cy="30837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1900" y="5219700"/>
              <a:ext cx="2921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80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for Relocated SR 32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91" y="1279460"/>
            <a:ext cx="4557379" cy="522294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900" dirty="0"/>
              <a:t>B</a:t>
            </a:r>
            <a:r>
              <a:rPr lang="en-US" sz="2900" dirty="0" smtClean="0"/>
              <a:t>oulevard</a:t>
            </a:r>
            <a:r>
              <a:rPr lang="en-US" sz="2900" dirty="0"/>
              <a:t>-</a:t>
            </a:r>
            <a:r>
              <a:rPr lang="en-US" sz="2900" dirty="0" smtClean="0"/>
              <a:t>like; not a highway like I-71, Cross County </a:t>
            </a:r>
            <a:endParaRPr lang="en-US" sz="29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900" dirty="0" smtClean="0"/>
              <a:t>Two lanes each direction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900" dirty="0" smtClean="0"/>
              <a:t>Managed access points</a:t>
            </a:r>
            <a:endParaRPr lang="en-US" sz="29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900" dirty="0" smtClean="0"/>
              <a:t>Options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700" dirty="0" smtClean="0"/>
              <a:t>Possible landscaped median 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700" dirty="0" smtClean="0"/>
              <a:t>Bike/walking path along one side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700" dirty="0" smtClean="0"/>
              <a:t>Possible rail line on other side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422" y="3629096"/>
            <a:ext cx="3834463" cy="2355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48190" y="5981700"/>
            <a:ext cx="467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i="1" dirty="0" smtClean="0"/>
              <a:t>* Actual layout to be determined and will depend on</a:t>
            </a:r>
          </a:p>
          <a:p>
            <a:pPr algn="ctr"/>
            <a:r>
              <a:rPr lang="en-US" sz="1350" i="1" dirty="0" smtClean="0"/>
              <a:t> alignment, geology, topography, community preference, etc.</a:t>
            </a:r>
            <a:endParaRPr lang="en-US" sz="135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657" y="1511300"/>
            <a:ext cx="4031343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0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19486</TotalTime>
  <Words>2294</Words>
  <Application>Microsoft Office PowerPoint</Application>
  <PresentationFormat>On-screen Show (4:3)</PresentationFormat>
  <Paragraphs>438</Paragraphs>
  <Slides>38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Custom Design</vt:lpstr>
      <vt:lpstr>1_Office Theme</vt:lpstr>
      <vt:lpstr>2_Office Theme</vt:lpstr>
      <vt:lpstr> STATE ROUTE 32 RELOCATION  COMMUNITY UPDATE</vt:lpstr>
      <vt:lpstr>Purpose of Tonight’s Meeting</vt:lpstr>
      <vt:lpstr>Eastern Corridor Transportation Issues</vt:lpstr>
      <vt:lpstr>Where We Have Been </vt:lpstr>
      <vt:lpstr>Eastern Corridor Program</vt:lpstr>
      <vt:lpstr> SR 32 Relocation Study Area – Accident Rates</vt:lpstr>
      <vt:lpstr> Future No Build Traffic Volumes</vt:lpstr>
      <vt:lpstr>Future No Build Traffic Projections</vt:lpstr>
      <vt:lpstr>Vision for Relocated SR 32</vt:lpstr>
      <vt:lpstr>Where Are We in the Process?</vt:lpstr>
      <vt:lpstr>Tier 1 Proposed Corridors</vt:lpstr>
      <vt:lpstr>Study Corridor vs. Alignment</vt:lpstr>
      <vt:lpstr>SR 32 Relocation Feasibility Study </vt:lpstr>
      <vt:lpstr>Corridors for Further Study - Mar. 2012</vt:lpstr>
      <vt:lpstr>Mariemont South 80</vt:lpstr>
      <vt:lpstr>Updated Corridors for Further Study – Dec. 2012</vt:lpstr>
      <vt:lpstr>Corridor Selection Considerations</vt:lpstr>
      <vt:lpstr>Corridor Selection Considerations</vt:lpstr>
      <vt:lpstr>Considerations – Channel Stability</vt:lpstr>
      <vt:lpstr>Considerations – Floodplains/ways</vt:lpstr>
      <vt:lpstr>Considerations –  Existing Nat’l Register Archaeology Districts</vt:lpstr>
      <vt:lpstr>Considerations – Historic Resources</vt:lpstr>
      <vt:lpstr>Considerations – Greenspace</vt:lpstr>
      <vt:lpstr>Other Considerations</vt:lpstr>
      <vt:lpstr>South 80 Assistance Opportunities</vt:lpstr>
      <vt:lpstr>Next Steps</vt:lpstr>
      <vt:lpstr> Community Partners Committee Role</vt:lpstr>
      <vt:lpstr>Section 106 Consultation Meetings</vt:lpstr>
      <vt:lpstr>Decision Making Process</vt:lpstr>
      <vt:lpstr>Decision Making Process</vt:lpstr>
      <vt:lpstr>Decision Making Process</vt:lpstr>
      <vt:lpstr>Questions and Comments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Whitman</dc:creator>
  <cp:lastModifiedBy>Admin</cp:lastModifiedBy>
  <cp:revision>269</cp:revision>
  <cp:lastPrinted>2013-01-22T18:43:13Z</cp:lastPrinted>
  <dcterms:created xsi:type="dcterms:W3CDTF">2012-10-29T16:59:13Z</dcterms:created>
  <dcterms:modified xsi:type="dcterms:W3CDTF">2013-04-10T18:24:13Z</dcterms:modified>
</cp:coreProperties>
</file>